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9" r:id="rId3"/>
    <p:sldId id="260" r:id="rId4"/>
    <p:sldId id="261" r:id="rId5"/>
    <p:sldId id="262" r:id="rId6"/>
    <p:sldId id="270" r:id="rId7"/>
    <p:sldId id="272" r:id="rId8"/>
    <p:sldId id="273" r:id="rId9"/>
    <p:sldId id="263" r:id="rId10"/>
    <p:sldId id="258" r:id="rId11"/>
    <p:sldId id="269" r:id="rId12"/>
    <p:sldId id="271" r:id="rId13"/>
    <p:sldId id="265" r:id="rId14"/>
    <p:sldId id="264" r:id="rId15"/>
    <p:sldId id="266"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3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9476-23A3-ECE0-88C4-EF6E7876BC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7F97D3-A2C0-17B8-63B2-B210C995AB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74ACD2-D374-64F8-5E83-BBE7609522B4}"/>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5" name="Footer Placeholder 4">
            <a:extLst>
              <a:ext uri="{FF2B5EF4-FFF2-40B4-BE49-F238E27FC236}">
                <a16:creationId xmlns:a16="http://schemas.microsoft.com/office/drawing/2014/main" id="{1334568C-8563-F126-0C22-3C9618F1A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24187-1DA2-97C9-5A25-C89DB0A00AF4}"/>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3870050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2C0D-C06C-6F77-72CA-441DA388F7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34D1E7-60C1-A880-3B12-65F605D7A9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8565E5-EEE2-23B2-522E-42E0DD7B500A}"/>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5" name="Footer Placeholder 4">
            <a:extLst>
              <a:ext uri="{FF2B5EF4-FFF2-40B4-BE49-F238E27FC236}">
                <a16:creationId xmlns:a16="http://schemas.microsoft.com/office/drawing/2014/main" id="{DE35564F-E57A-A7F8-E56C-EAA7197500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3A23E-B566-B2C1-F214-737428238737}"/>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429186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D9DFAA-1A48-0075-F828-A2930B7F7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6ECC90-3E5E-76A0-61A5-91CE6B3DFA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0C681-B90D-F58D-13BF-6FE5BBB15AFF}"/>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5" name="Footer Placeholder 4">
            <a:extLst>
              <a:ext uri="{FF2B5EF4-FFF2-40B4-BE49-F238E27FC236}">
                <a16:creationId xmlns:a16="http://schemas.microsoft.com/office/drawing/2014/main" id="{2F2AD5D3-2148-9A31-1AB4-AB339ADED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605E5-F02C-63FE-F705-4D1286C00BE9}"/>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245608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F2EF-BEAC-EDD1-E258-A8B94D13C0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187797-D6B0-B35B-9AE0-C1ECA916EE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93900-B648-888F-FF6F-1B35CA433466}"/>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5" name="Footer Placeholder 4">
            <a:extLst>
              <a:ext uri="{FF2B5EF4-FFF2-40B4-BE49-F238E27FC236}">
                <a16:creationId xmlns:a16="http://schemas.microsoft.com/office/drawing/2014/main" id="{891F9C08-1B0F-DEA5-D1F0-0230218C7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3C305-A465-7478-0807-4D714F510323}"/>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648601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9690-4D60-9FEF-26E8-AC739E756C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A0CAB4-829C-A0ED-AE95-63B756D37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4AB448-2930-BFA0-DC7E-25AC02C249CD}"/>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5" name="Footer Placeholder 4">
            <a:extLst>
              <a:ext uri="{FF2B5EF4-FFF2-40B4-BE49-F238E27FC236}">
                <a16:creationId xmlns:a16="http://schemas.microsoft.com/office/drawing/2014/main" id="{49DAF8D5-B3B1-2DA2-F550-2C2555FA9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595D8B-EFE8-B601-D42F-B050D92DEB14}"/>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100371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E16A-E6B6-1732-13AE-E359C4CFB9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4AD3C-99E7-AA3F-B97D-4A9E791A7D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621A8C-AA67-7107-4CE9-F81CC0CBA8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80EB1E-93EC-AF21-BEF9-27019D4ED155}"/>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6" name="Footer Placeholder 5">
            <a:extLst>
              <a:ext uri="{FF2B5EF4-FFF2-40B4-BE49-F238E27FC236}">
                <a16:creationId xmlns:a16="http://schemas.microsoft.com/office/drawing/2014/main" id="{C1C47507-CEF5-EB44-9447-AD0A0171A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A24538-1611-8999-8418-1A15B61313FB}"/>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317645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47B56-0C44-044D-6653-4A86CCCDCE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02DE5-EE48-E80B-6D9D-21B22FCBAD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A9D6EC-2B84-BE87-A4B3-DFF992F007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031546-2D2B-5F32-8117-F7DF133F6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49C807-2E84-D417-7568-1296E6B977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6CAA4-28DF-0497-C2BB-6E4EFC1E3B2A}"/>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8" name="Footer Placeholder 7">
            <a:extLst>
              <a:ext uri="{FF2B5EF4-FFF2-40B4-BE49-F238E27FC236}">
                <a16:creationId xmlns:a16="http://schemas.microsoft.com/office/drawing/2014/main" id="{E6E0C733-FD07-1B8B-1953-484329598E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1FA544-FAEF-EDC7-5D29-8854FAF9C107}"/>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117728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BE8E-339B-BE04-AAA0-D825473C57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F7F870-F26C-7EBC-DF41-683D94811A25}"/>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4" name="Footer Placeholder 3">
            <a:extLst>
              <a:ext uri="{FF2B5EF4-FFF2-40B4-BE49-F238E27FC236}">
                <a16:creationId xmlns:a16="http://schemas.microsoft.com/office/drawing/2014/main" id="{DA423151-BE0F-4EDE-453E-3041F2C3EA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222386-2469-1BE5-731D-335F67FF4AAB}"/>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3495816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31271-2B85-627D-D5C1-B6CCBF63B99F}"/>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3" name="Footer Placeholder 2">
            <a:extLst>
              <a:ext uri="{FF2B5EF4-FFF2-40B4-BE49-F238E27FC236}">
                <a16:creationId xmlns:a16="http://schemas.microsoft.com/office/drawing/2014/main" id="{5C5B37CC-2F1A-CCDE-5168-BA99D8FC32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CEFC0A-5311-989A-8503-E70FB9E82749}"/>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2568200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B687-4DF3-F49B-1965-63A90684F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4BEFF6-673F-B869-1B3F-DF08682ACB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DFB0B5-67CA-3FCC-A8D9-B32ABBF00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760189-5133-A35B-3743-78B370EE2FA9}"/>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6" name="Footer Placeholder 5">
            <a:extLst>
              <a:ext uri="{FF2B5EF4-FFF2-40B4-BE49-F238E27FC236}">
                <a16:creationId xmlns:a16="http://schemas.microsoft.com/office/drawing/2014/main" id="{8D65C17D-7E83-7919-1C70-F52C36E80C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DA7097-DC36-CB20-ED55-BFCF6ED79F2E}"/>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182799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1BD9-99A1-0C07-4B53-D3F8678C7E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00DAD9-F3FA-8087-015E-5B4CCF8B44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C77E6B-EC73-2F35-0E3E-F49FC09C9C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EF08D-500E-C546-09FD-2A9C15A4ED16}"/>
              </a:ext>
            </a:extLst>
          </p:cNvPr>
          <p:cNvSpPr>
            <a:spLocks noGrp="1"/>
          </p:cNvSpPr>
          <p:nvPr>
            <p:ph type="dt" sz="half" idx="10"/>
          </p:nvPr>
        </p:nvSpPr>
        <p:spPr/>
        <p:txBody>
          <a:bodyPr/>
          <a:lstStyle/>
          <a:p>
            <a:fld id="{C7A6CEFC-10E9-432C-81C3-875BE1EEE9CF}" type="datetimeFigureOut">
              <a:rPr lang="en-US" smtClean="0"/>
              <a:t>23-Feb-25</a:t>
            </a:fld>
            <a:endParaRPr lang="en-US"/>
          </a:p>
        </p:txBody>
      </p:sp>
      <p:sp>
        <p:nvSpPr>
          <p:cNvPr id="6" name="Footer Placeholder 5">
            <a:extLst>
              <a:ext uri="{FF2B5EF4-FFF2-40B4-BE49-F238E27FC236}">
                <a16:creationId xmlns:a16="http://schemas.microsoft.com/office/drawing/2014/main" id="{17082F53-C8F7-F849-3D25-575000F9E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C3FC09-C192-ADB3-5C95-E4583946A875}"/>
              </a:ext>
            </a:extLst>
          </p:cNvPr>
          <p:cNvSpPr>
            <a:spLocks noGrp="1"/>
          </p:cNvSpPr>
          <p:nvPr>
            <p:ph type="sldNum" sz="quarter" idx="12"/>
          </p:nvPr>
        </p:nvSpPr>
        <p:spPr/>
        <p:txBody>
          <a:bodyPr/>
          <a:lstStyle/>
          <a:p>
            <a:fld id="{24D3243D-B9A3-4EC5-8BC3-9D66D845E353}" type="slidenum">
              <a:rPr lang="en-US" smtClean="0"/>
              <a:t>‹#›</a:t>
            </a:fld>
            <a:endParaRPr lang="en-US"/>
          </a:p>
        </p:txBody>
      </p:sp>
    </p:spTree>
    <p:extLst>
      <p:ext uri="{BB962C8B-B14F-4D97-AF65-F5344CB8AC3E}">
        <p14:creationId xmlns:p14="http://schemas.microsoft.com/office/powerpoint/2010/main" val="62026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61763-4341-347F-6622-93C42E3F2E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B04E08-7592-1B5E-FB61-99C2859EFE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3A71D-1065-7CE6-4380-26012E5C2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A6CEFC-10E9-432C-81C3-875BE1EEE9CF}" type="datetimeFigureOut">
              <a:rPr lang="en-US" smtClean="0"/>
              <a:t>23-Feb-25</a:t>
            </a:fld>
            <a:endParaRPr lang="en-US"/>
          </a:p>
        </p:txBody>
      </p:sp>
      <p:sp>
        <p:nvSpPr>
          <p:cNvPr id="5" name="Footer Placeholder 4">
            <a:extLst>
              <a:ext uri="{FF2B5EF4-FFF2-40B4-BE49-F238E27FC236}">
                <a16:creationId xmlns:a16="http://schemas.microsoft.com/office/drawing/2014/main" id="{1FD15483-D2B4-5B15-8B61-A658FA82D7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90420A-A73D-2318-9C5E-30410AA4F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D3243D-B9A3-4EC5-8BC3-9D66D845E353}" type="slidenum">
              <a:rPr lang="en-US" smtClean="0"/>
              <a:t>‹#›</a:t>
            </a:fld>
            <a:endParaRPr lang="en-US"/>
          </a:p>
        </p:txBody>
      </p:sp>
    </p:spTree>
    <p:extLst>
      <p:ext uri="{BB962C8B-B14F-4D97-AF65-F5344CB8AC3E}">
        <p14:creationId xmlns:p14="http://schemas.microsoft.com/office/powerpoint/2010/main" val="487340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drive.google.com/file/d/1FARIyyJ1w93ffPdrF73GCkbjQut-Rntn/view?usp=sharing" TargetMode="External"/><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drive.google.com/file/d/13pvENAGzVIBKaydgr9KMh9HB4e8zoG05/view?usp=sharing"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7DD5E-9C4F-B560-80AE-71883AF3DC4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B19BF4F-5F05-C83A-8FC4-93D638DD335F}"/>
              </a:ext>
            </a:extLst>
          </p:cNvPr>
          <p:cNvSpPr txBox="1"/>
          <p:nvPr/>
        </p:nvSpPr>
        <p:spPr>
          <a:xfrm>
            <a:off x="1792942" y="1384236"/>
            <a:ext cx="8166847" cy="4524315"/>
          </a:xfrm>
          <a:prstGeom prst="rect">
            <a:avLst/>
          </a:prstGeom>
          <a:noFill/>
        </p:spPr>
        <p:txBody>
          <a:bodyPr wrap="square">
            <a:spAutoFit/>
          </a:bodyPr>
          <a:lstStyle/>
          <a:p>
            <a:pPr algn="ctr"/>
            <a:r>
              <a:rPr lang="en-US" sz="7200" dirty="0">
                <a:solidFill>
                  <a:srgbClr val="FF8AEF"/>
                </a:solidFill>
                <a:effectLst/>
                <a:latin typeface="Poor Richard" panose="02080502050505020702" pitchFamily="18" charset="0"/>
              </a:rPr>
              <a:t>INTRODUCING</a:t>
            </a:r>
          </a:p>
          <a:p>
            <a:pPr algn="ctr"/>
            <a:endParaRPr lang="en-US" sz="7200" dirty="0">
              <a:solidFill>
                <a:srgbClr val="FF8AEF"/>
              </a:solidFill>
              <a:latin typeface="Poor Richard" panose="02080502050505020702" pitchFamily="18" charset="0"/>
            </a:endParaRPr>
          </a:p>
          <a:p>
            <a:pPr algn="ctr"/>
            <a:endParaRPr lang="en-US" sz="7200" dirty="0">
              <a:solidFill>
                <a:srgbClr val="FF8AEF"/>
              </a:solidFill>
              <a:effectLst/>
              <a:latin typeface="Poor Richard" panose="02080502050505020702" pitchFamily="18" charset="0"/>
            </a:endParaRPr>
          </a:p>
          <a:p>
            <a:pPr algn="ctr"/>
            <a:r>
              <a:rPr lang="en-US" sz="7200" dirty="0">
                <a:solidFill>
                  <a:srgbClr val="FF8AEF"/>
                </a:solidFill>
                <a:effectLst/>
                <a:latin typeface="Poor Richard" panose="02080502050505020702" pitchFamily="18" charset="0"/>
              </a:rPr>
              <a:t>HEART WATCH</a:t>
            </a:r>
            <a:endParaRPr lang="en-US" sz="7200" dirty="0">
              <a:solidFill>
                <a:srgbClr val="FF8AEF"/>
              </a:solidFill>
              <a:latin typeface="Poor Richard" panose="02080502050505020702" pitchFamily="18" charset="0"/>
            </a:endParaRPr>
          </a:p>
        </p:txBody>
      </p:sp>
      <p:pic>
        <p:nvPicPr>
          <p:cNvPr id="7" name="Picture 6">
            <a:extLst>
              <a:ext uri="{FF2B5EF4-FFF2-40B4-BE49-F238E27FC236}">
                <a16:creationId xmlns:a16="http://schemas.microsoft.com/office/drawing/2014/main" id="{1EFD87C2-E395-057A-00B2-8E18564BA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9774" y="1931893"/>
            <a:ext cx="3613180" cy="3429000"/>
          </a:xfrm>
          <a:prstGeom prst="rect">
            <a:avLst/>
          </a:prstGeom>
        </p:spPr>
      </p:pic>
      <p:sp>
        <p:nvSpPr>
          <p:cNvPr id="2" name="TextBox 1">
            <a:extLst>
              <a:ext uri="{FF2B5EF4-FFF2-40B4-BE49-F238E27FC236}">
                <a16:creationId xmlns:a16="http://schemas.microsoft.com/office/drawing/2014/main" id="{2188FC80-90D2-B4D4-6D97-DF70D283FCA5}"/>
              </a:ext>
            </a:extLst>
          </p:cNvPr>
          <p:cNvSpPr txBox="1"/>
          <p:nvPr/>
        </p:nvSpPr>
        <p:spPr>
          <a:xfrm>
            <a:off x="3768012" y="6176865"/>
            <a:ext cx="4655975" cy="369332"/>
          </a:xfrm>
          <a:prstGeom prst="rect">
            <a:avLst/>
          </a:prstGeom>
          <a:noFill/>
        </p:spPr>
        <p:txBody>
          <a:bodyPr wrap="square" rtlCol="0">
            <a:spAutoFit/>
          </a:bodyPr>
          <a:lstStyle/>
          <a:p>
            <a:pPr algn="ctr"/>
            <a:r>
              <a:rPr lang="en-US" dirty="0">
                <a:latin typeface="Poor Richard" panose="02080502050505020702" pitchFamily="18" charset="0"/>
              </a:rPr>
              <a:t>POWERED BY </a:t>
            </a:r>
            <a:r>
              <a:rPr lang="en-US" dirty="0">
                <a:solidFill>
                  <a:srgbClr val="FF0000"/>
                </a:solidFill>
                <a:latin typeface="Poor Richard" panose="02080502050505020702" pitchFamily="18" charset="0"/>
              </a:rPr>
              <a:t>SQUISHY</a:t>
            </a:r>
            <a:r>
              <a:rPr lang="en-US" dirty="0">
                <a:latin typeface="Poor Richard" panose="02080502050505020702" pitchFamily="18" charset="0"/>
              </a:rPr>
              <a:t> </a:t>
            </a:r>
            <a:r>
              <a:rPr lang="en-US" dirty="0">
                <a:solidFill>
                  <a:srgbClr val="FF0000"/>
                </a:solidFill>
                <a:latin typeface="Poor Richard" panose="02080502050505020702" pitchFamily="18" charset="0"/>
              </a:rPr>
              <a:t>CODERS</a:t>
            </a:r>
          </a:p>
        </p:txBody>
      </p:sp>
    </p:spTree>
    <p:extLst>
      <p:ext uri="{BB962C8B-B14F-4D97-AF65-F5344CB8AC3E}">
        <p14:creationId xmlns:p14="http://schemas.microsoft.com/office/powerpoint/2010/main" val="2556304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7DB63-7F5C-0265-7E13-DE360D5D58D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E783AFF-7D8C-E39F-A86B-2A824484422B}"/>
              </a:ext>
            </a:extLst>
          </p:cNvPr>
          <p:cNvGrpSpPr>
            <a:grpSpLocks noChangeAspect="1"/>
          </p:cNvGrpSpPr>
          <p:nvPr/>
        </p:nvGrpSpPr>
        <p:grpSpPr>
          <a:xfrm>
            <a:off x="0" y="-2862230"/>
            <a:ext cx="7077632" cy="12582460"/>
            <a:chOff x="2700061" y="-3025834"/>
            <a:chExt cx="7077632" cy="12582460"/>
          </a:xfrm>
        </p:grpSpPr>
        <p:pic>
          <p:nvPicPr>
            <p:cNvPr id="3" name="Picture 2">
              <a:extLst>
                <a:ext uri="{FF2B5EF4-FFF2-40B4-BE49-F238E27FC236}">
                  <a16:creationId xmlns:a16="http://schemas.microsoft.com/office/drawing/2014/main" id="{D60CED70-6980-9BF1-4A1B-B07E7A37E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2700061" y="-3025834"/>
              <a:ext cx="7077632" cy="12582460"/>
            </a:xfrm>
            <a:prstGeom prst="rect">
              <a:avLst/>
            </a:prstGeom>
          </p:spPr>
        </p:pic>
        <p:pic>
          <p:nvPicPr>
            <p:cNvPr id="7" name="Picture 6">
              <a:extLst>
                <a:ext uri="{FF2B5EF4-FFF2-40B4-BE49-F238E27FC236}">
                  <a16:creationId xmlns:a16="http://schemas.microsoft.com/office/drawing/2014/main" id="{4248DC1B-714E-E82F-D5F4-20BD557F3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893" y="2495926"/>
              <a:ext cx="1338214" cy="1269998"/>
            </a:xfrm>
            <a:prstGeom prst="rect">
              <a:avLst/>
            </a:prstGeom>
          </p:spPr>
        </p:pic>
      </p:grpSp>
      <p:sp>
        <p:nvSpPr>
          <p:cNvPr id="4" name="TextBox 3">
            <a:extLst>
              <a:ext uri="{FF2B5EF4-FFF2-40B4-BE49-F238E27FC236}">
                <a16:creationId xmlns:a16="http://schemas.microsoft.com/office/drawing/2014/main" id="{7F35F63A-3B63-C4FF-4E06-554BF617CA14}"/>
              </a:ext>
            </a:extLst>
          </p:cNvPr>
          <p:cNvSpPr txBox="1"/>
          <p:nvPr/>
        </p:nvSpPr>
        <p:spPr>
          <a:xfrm>
            <a:off x="152400" y="0"/>
            <a:ext cx="3473501" cy="707886"/>
          </a:xfrm>
          <a:prstGeom prst="rect">
            <a:avLst/>
          </a:prstGeom>
          <a:noFill/>
        </p:spPr>
        <p:txBody>
          <a:bodyPr wrap="square" rtlCol="0">
            <a:spAutoFit/>
          </a:bodyPr>
          <a:lstStyle/>
          <a:p>
            <a:r>
              <a:rPr lang="en-US" sz="4000" b="1" dirty="0">
                <a:solidFill>
                  <a:srgbClr val="FF8AEF"/>
                </a:solidFill>
              </a:rPr>
              <a:t>WORKING</a:t>
            </a:r>
          </a:p>
        </p:txBody>
      </p:sp>
      <p:grpSp>
        <p:nvGrpSpPr>
          <p:cNvPr id="5" name="Group 4">
            <a:extLst>
              <a:ext uri="{FF2B5EF4-FFF2-40B4-BE49-F238E27FC236}">
                <a16:creationId xmlns:a16="http://schemas.microsoft.com/office/drawing/2014/main" id="{C62A13A4-4A0B-3EAE-357E-CEFBEFAE7CA0}"/>
              </a:ext>
            </a:extLst>
          </p:cNvPr>
          <p:cNvGrpSpPr/>
          <p:nvPr/>
        </p:nvGrpSpPr>
        <p:grpSpPr>
          <a:xfrm>
            <a:off x="10954657" y="5864742"/>
            <a:ext cx="1943877" cy="1093431"/>
            <a:chOff x="9710057" y="3108842"/>
            <a:chExt cx="1943877" cy="1093431"/>
          </a:xfrm>
        </p:grpSpPr>
        <p:pic>
          <p:nvPicPr>
            <p:cNvPr id="6" name="Picture 5">
              <a:extLst>
                <a:ext uri="{FF2B5EF4-FFF2-40B4-BE49-F238E27FC236}">
                  <a16:creationId xmlns:a16="http://schemas.microsoft.com/office/drawing/2014/main" id="{D99613BC-0D01-0671-1883-E88B87433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8" name="TextBox 7">
              <a:extLst>
                <a:ext uri="{FF2B5EF4-FFF2-40B4-BE49-F238E27FC236}">
                  <a16:creationId xmlns:a16="http://schemas.microsoft.com/office/drawing/2014/main" id="{6CD1F49A-F790-9A42-5387-A022B3EED8CA}"/>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10</a:t>
              </a:r>
            </a:p>
          </p:txBody>
        </p:sp>
      </p:grpSp>
      <p:sp>
        <p:nvSpPr>
          <p:cNvPr id="9" name="TextBox 8">
            <a:extLst>
              <a:ext uri="{FF2B5EF4-FFF2-40B4-BE49-F238E27FC236}">
                <a16:creationId xmlns:a16="http://schemas.microsoft.com/office/drawing/2014/main" id="{503B14D3-88BC-BD9B-AC94-4DD68DC89A41}"/>
              </a:ext>
            </a:extLst>
          </p:cNvPr>
          <p:cNvSpPr txBox="1"/>
          <p:nvPr/>
        </p:nvSpPr>
        <p:spPr>
          <a:xfrm>
            <a:off x="702309" y="4563847"/>
            <a:ext cx="2836506" cy="1736646"/>
          </a:xfrm>
          <a:prstGeom prst="roundRect">
            <a:avLst/>
          </a:prstGeom>
          <a:ln>
            <a:solidFill>
              <a:srgbClr val="FF8AE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The integrated red, green and invisible light detects the vibrations from the flow of blood. The sensors detects the protein synthesis rate flow and report in the screen. </a:t>
            </a:r>
          </a:p>
        </p:txBody>
      </p:sp>
      <p:cxnSp>
        <p:nvCxnSpPr>
          <p:cNvPr id="11" name="Connector: Curved 10">
            <a:extLst>
              <a:ext uri="{FF2B5EF4-FFF2-40B4-BE49-F238E27FC236}">
                <a16:creationId xmlns:a16="http://schemas.microsoft.com/office/drawing/2014/main" id="{9FB0AAA0-2ECE-A3E3-9195-725BA1D97ADC}"/>
              </a:ext>
            </a:extLst>
          </p:cNvPr>
          <p:cNvCxnSpPr>
            <a:cxnSpLocks/>
            <a:endCxn id="9" idx="0"/>
          </p:cNvCxnSpPr>
          <p:nvPr/>
        </p:nvCxnSpPr>
        <p:spPr>
          <a:xfrm rot="10800000" flipV="1">
            <a:off x="2120563" y="3834879"/>
            <a:ext cx="911891" cy="72896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B02B0C8-9C01-4BAE-CCE8-7855C82E94EC}"/>
              </a:ext>
            </a:extLst>
          </p:cNvPr>
          <p:cNvSpPr txBox="1"/>
          <p:nvPr/>
        </p:nvSpPr>
        <p:spPr>
          <a:xfrm>
            <a:off x="3625901" y="288565"/>
            <a:ext cx="2836506" cy="1736646"/>
          </a:xfrm>
          <a:prstGeom prst="roundRect">
            <a:avLst/>
          </a:prstGeom>
          <a:ln>
            <a:solidFill>
              <a:srgbClr val="FF8AE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The Real time Confidence Limit is always under surveillance. The need of worry for the elderly people is seamlessly relieved by the integration of ML and watch.</a:t>
            </a:r>
          </a:p>
        </p:txBody>
      </p:sp>
      <p:cxnSp>
        <p:nvCxnSpPr>
          <p:cNvPr id="15" name="Connector: Curved 14">
            <a:extLst>
              <a:ext uri="{FF2B5EF4-FFF2-40B4-BE49-F238E27FC236}">
                <a16:creationId xmlns:a16="http://schemas.microsoft.com/office/drawing/2014/main" id="{DD1E752C-82ED-8C26-200D-9FC46814A809}"/>
              </a:ext>
            </a:extLst>
          </p:cNvPr>
          <p:cNvCxnSpPr>
            <a:cxnSpLocks/>
            <a:endCxn id="14" idx="2"/>
          </p:cNvCxnSpPr>
          <p:nvPr/>
        </p:nvCxnSpPr>
        <p:spPr>
          <a:xfrm flipV="1">
            <a:off x="3754018" y="2025211"/>
            <a:ext cx="1290136" cy="634319"/>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A98993-97DC-4FE8-B507-19C130797BAC}"/>
              </a:ext>
            </a:extLst>
          </p:cNvPr>
          <p:cNvSpPr txBox="1"/>
          <p:nvPr/>
        </p:nvSpPr>
        <p:spPr>
          <a:xfrm>
            <a:off x="7077632" y="1305341"/>
            <a:ext cx="4585449" cy="4961870"/>
          </a:xfrm>
          <a:prstGeom prst="flowChartAlternateProcess">
            <a:avLst/>
          </a:prstGeom>
          <a:noFill/>
          <a:ln>
            <a:solidFill>
              <a:srgbClr val="FF8AEF"/>
            </a:solidFill>
          </a:ln>
        </p:spPr>
        <p:txBody>
          <a:bodyPr wrap="square" rtlCol="0">
            <a:spAutoFit/>
          </a:bodyPr>
          <a:lstStyle/>
          <a:p>
            <a:r>
              <a:rPr lang="en-US" dirty="0"/>
              <a:t>The Data collected from the body using the sensors are majorly </a:t>
            </a:r>
            <a:r>
              <a:rPr lang="en-US" b="1" dirty="0"/>
              <a:t>protein data</a:t>
            </a:r>
            <a:r>
              <a:rPr lang="en-US" dirty="0"/>
              <a:t>. These data is under the surveillance checking that they doesn’t exceed the certain threshold point. If it does the alert system turns. The prediction with the </a:t>
            </a:r>
            <a:r>
              <a:rPr lang="en-US" b="1" dirty="0"/>
              <a:t>confidence score</a:t>
            </a:r>
            <a:r>
              <a:rPr lang="en-US" dirty="0"/>
              <a:t> give the relief to the people who has our watch. This working function shares the information in the app itself. The data were </a:t>
            </a:r>
            <a:r>
              <a:rPr lang="en-US" b="1" dirty="0"/>
              <a:t>simple and secured </a:t>
            </a:r>
            <a:r>
              <a:rPr lang="en-US" dirty="0"/>
              <a:t>in the local place of the watch holder. At the worst situation an </a:t>
            </a:r>
            <a:r>
              <a:rPr lang="en-US" b="1" dirty="0"/>
              <a:t>email alert </a:t>
            </a:r>
            <a:r>
              <a:rPr lang="en-US" dirty="0"/>
              <a:t>is send to the people and </a:t>
            </a:r>
            <a:r>
              <a:rPr lang="en-US" b="1" dirty="0"/>
              <a:t>nearby hospital </a:t>
            </a:r>
            <a:r>
              <a:rPr lang="en-US" dirty="0"/>
              <a:t>also get alerted. This predicting scores check the blood flow, body pressure and complete analysis of the body through the </a:t>
            </a:r>
            <a:r>
              <a:rPr lang="en-US" b="1" dirty="0"/>
              <a:t>proteins</a:t>
            </a:r>
            <a:r>
              <a:rPr lang="en-US" dirty="0"/>
              <a:t>.</a:t>
            </a:r>
          </a:p>
        </p:txBody>
      </p:sp>
    </p:spTree>
    <p:extLst>
      <p:ext uri="{BB962C8B-B14F-4D97-AF65-F5344CB8AC3E}">
        <p14:creationId xmlns:p14="http://schemas.microsoft.com/office/powerpoint/2010/main" val="411097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5862F-477B-3699-9E5D-E03CD6F779A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B28475-BADB-630E-1D47-CAA9FE899081}"/>
              </a:ext>
            </a:extLst>
          </p:cNvPr>
          <p:cNvSpPr txBox="1"/>
          <p:nvPr/>
        </p:nvSpPr>
        <p:spPr>
          <a:xfrm>
            <a:off x="140447" y="-2962"/>
            <a:ext cx="12051553" cy="707886"/>
          </a:xfrm>
          <a:prstGeom prst="rect">
            <a:avLst/>
          </a:prstGeom>
          <a:noFill/>
        </p:spPr>
        <p:txBody>
          <a:bodyPr wrap="square" rtlCol="0">
            <a:spAutoFit/>
          </a:bodyPr>
          <a:lstStyle/>
          <a:p>
            <a:r>
              <a:rPr lang="en-US" sz="4000" b="1" dirty="0">
                <a:solidFill>
                  <a:srgbClr val="FF8AEF"/>
                </a:solidFill>
              </a:rPr>
              <a:t>STACKS AND FRAMEWORKS</a:t>
            </a:r>
          </a:p>
        </p:txBody>
      </p:sp>
      <p:sp>
        <p:nvSpPr>
          <p:cNvPr id="5" name="TextBox 4">
            <a:extLst>
              <a:ext uri="{FF2B5EF4-FFF2-40B4-BE49-F238E27FC236}">
                <a16:creationId xmlns:a16="http://schemas.microsoft.com/office/drawing/2014/main" id="{D0E87919-FCF5-EB03-0D69-E0DD569A3322}"/>
              </a:ext>
            </a:extLst>
          </p:cNvPr>
          <p:cNvSpPr txBox="1"/>
          <p:nvPr/>
        </p:nvSpPr>
        <p:spPr>
          <a:xfrm>
            <a:off x="1790700" y="1308848"/>
            <a:ext cx="8204948" cy="369332"/>
          </a:xfrm>
          <a:prstGeom prst="rect">
            <a:avLst/>
          </a:prstGeom>
          <a:noFill/>
        </p:spPr>
        <p:txBody>
          <a:bodyPr wrap="square" rtlCol="0">
            <a:spAutoFit/>
          </a:bodyPr>
          <a:lstStyle/>
          <a:p>
            <a:r>
              <a:rPr lang="en-US" dirty="0">
                <a:solidFill>
                  <a:srgbClr val="FF0000"/>
                </a:solidFill>
              </a:rPr>
              <a:t>This project is made from the python stack. A full stack project with the frame works: </a:t>
            </a:r>
          </a:p>
        </p:txBody>
      </p:sp>
      <p:graphicFrame>
        <p:nvGraphicFramePr>
          <p:cNvPr id="7" name="Table 6">
            <a:extLst>
              <a:ext uri="{FF2B5EF4-FFF2-40B4-BE49-F238E27FC236}">
                <a16:creationId xmlns:a16="http://schemas.microsoft.com/office/drawing/2014/main" id="{452772D5-160C-29B0-04E5-5C37B3C1C641}"/>
              </a:ext>
            </a:extLst>
          </p:cNvPr>
          <p:cNvGraphicFramePr>
            <a:graphicFrameLocks noGrp="1"/>
          </p:cNvGraphicFramePr>
          <p:nvPr>
            <p:extLst>
              <p:ext uri="{D42A27DB-BD31-4B8C-83A1-F6EECF244321}">
                <p14:modId xmlns:p14="http://schemas.microsoft.com/office/powerpoint/2010/main" val="1839883825"/>
              </p:ext>
            </p:extLst>
          </p:nvPr>
        </p:nvGraphicFramePr>
        <p:xfrm>
          <a:off x="1790700" y="2073836"/>
          <a:ext cx="8128000" cy="40792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219611918"/>
                    </a:ext>
                  </a:extLst>
                </a:gridCol>
                <a:gridCol w="4064000">
                  <a:extLst>
                    <a:ext uri="{9D8B030D-6E8A-4147-A177-3AD203B41FA5}">
                      <a16:colId xmlns:a16="http://schemas.microsoft.com/office/drawing/2014/main" val="124224888"/>
                    </a:ext>
                  </a:extLst>
                </a:gridCol>
              </a:tblGrid>
              <a:tr h="370840">
                <a:tc>
                  <a:txBody>
                    <a:bodyPr/>
                    <a:lstStyle/>
                    <a:p>
                      <a:pPr algn="ctr"/>
                      <a:r>
                        <a:rPr lang="en-US" dirty="0"/>
                        <a:t>Frame Works</a:t>
                      </a:r>
                    </a:p>
                  </a:txBody>
                  <a:tcPr/>
                </a:tc>
                <a:tc>
                  <a:txBody>
                    <a:bodyPr/>
                    <a:lstStyle/>
                    <a:p>
                      <a:pPr algn="ctr"/>
                      <a:r>
                        <a:rPr lang="en-US" dirty="0"/>
                        <a:t>Version (&gt;=)</a:t>
                      </a:r>
                    </a:p>
                  </a:txBody>
                  <a:tcPr/>
                </a:tc>
                <a:extLst>
                  <a:ext uri="{0D108BD9-81ED-4DB2-BD59-A6C34878D82A}">
                    <a16:rowId xmlns:a16="http://schemas.microsoft.com/office/drawing/2014/main" val="2163729696"/>
                  </a:ext>
                </a:extLst>
              </a:tr>
              <a:tr h="370840">
                <a:tc>
                  <a:txBody>
                    <a:bodyPr/>
                    <a:lstStyle/>
                    <a:p>
                      <a:pPr algn="ctr"/>
                      <a:r>
                        <a:rPr lang="en-US" dirty="0" err="1"/>
                        <a:t>Numpy</a:t>
                      </a:r>
                      <a:endParaRPr lang="en-US" dirty="0"/>
                    </a:p>
                  </a:txBody>
                  <a:tcPr/>
                </a:tc>
                <a:tc>
                  <a:txBody>
                    <a:bodyPr/>
                    <a:lstStyle/>
                    <a:p>
                      <a:pPr algn="ctr"/>
                      <a:r>
                        <a:rPr lang="en-US" dirty="0"/>
                        <a:t>1.24.0</a:t>
                      </a:r>
                    </a:p>
                  </a:txBody>
                  <a:tcPr/>
                </a:tc>
                <a:extLst>
                  <a:ext uri="{0D108BD9-81ED-4DB2-BD59-A6C34878D82A}">
                    <a16:rowId xmlns:a16="http://schemas.microsoft.com/office/drawing/2014/main" val="3980548173"/>
                  </a:ext>
                </a:extLst>
              </a:tr>
              <a:tr h="370840">
                <a:tc>
                  <a:txBody>
                    <a:bodyPr/>
                    <a:lstStyle/>
                    <a:p>
                      <a:pPr algn="ctr"/>
                      <a:r>
                        <a:rPr lang="en-US" dirty="0"/>
                        <a:t>Pandas</a:t>
                      </a:r>
                    </a:p>
                  </a:txBody>
                  <a:tcPr/>
                </a:tc>
                <a:tc>
                  <a:txBody>
                    <a:bodyPr/>
                    <a:lstStyle/>
                    <a:p>
                      <a:pPr algn="ctr"/>
                      <a:r>
                        <a:rPr lang="en-US" dirty="0"/>
                        <a:t>2.0.0</a:t>
                      </a:r>
                    </a:p>
                  </a:txBody>
                  <a:tcPr/>
                </a:tc>
                <a:extLst>
                  <a:ext uri="{0D108BD9-81ED-4DB2-BD59-A6C34878D82A}">
                    <a16:rowId xmlns:a16="http://schemas.microsoft.com/office/drawing/2014/main" val="2039901100"/>
                  </a:ext>
                </a:extLst>
              </a:tr>
              <a:tr h="370840">
                <a:tc>
                  <a:txBody>
                    <a:bodyPr/>
                    <a:lstStyle/>
                    <a:p>
                      <a:pPr algn="ctr"/>
                      <a:r>
                        <a:rPr lang="en-US" dirty="0"/>
                        <a:t>Scikit-learn</a:t>
                      </a:r>
                    </a:p>
                  </a:txBody>
                  <a:tcPr/>
                </a:tc>
                <a:tc>
                  <a:txBody>
                    <a:bodyPr/>
                    <a:lstStyle/>
                    <a:p>
                      <a:pPr algn="ctr"/>
                      <a:r>
                        <a:rPr lang="en-US" dirty="0"/>
                        <a:t>1.2.0</a:t>
                      </a:r>
                    </a:p>
                  </a:txBody>
                  <a:tcPr/>
                </a:tc>
                <a:extLst>
                  <a:ext uri="{0D108BD9-81ED-4DB2-BD59-A6C34878D82A}">
                    <a16:rowId xmlns:a16="http://schemas.microsoft.com/office/drawing/2014/main" val="3303987950"/>
                  </a:ext>
                </a:extLst>
              </a:tr>
              <a:tr h="370840">
                <a:tc>
                  <a:txBody>
                    <a:bodyPr/>
                    <a:lstStyle/>
                    <a:p>
                      <a:pPr algn="ctr"/>
                      <a:r>
                        <a:rPr lang="en-US" dirty="0"/>
                        <a:t>Flask</a:t>
                      </a:r>
                    </a:p>
                  </a:txBody>
                  <a:tcPr/>
                </a:tc>
                <a:tc>
                  <a:txBody>
                    <a:bodyPr/>
                    <a:lstStyle/>
                    <a:p>
                      <a:pPr algn="ctr"/>
                      <a:r>
                        <a:rPr lang="en-US" dirty="0"/>
                        <a:t>2.3.0</a:t>
                      </a:r>
                    </a:p>
                  </a:txBody>
                  <a:tcPr/>
                </a:tc>
                <a:extLst>
                  <a:ext uri="{0D108BD9-81ED-4DB2-BD59-A6C34878D82A}">
                    <a16:rowId xmlns:a16="http://schemas.microsoft.com/office/drawing/2014/main" val="1076556843"/>
                  </a:ext>
                </a:extLst>
              </a:tr>
              <a:tr h="370840">
                <a:tc>
                  <a:txBody>
                    <a:bodyPr/>
                    <a:lstStyle/>
                    <a:p>
                      <a:pPr algn="ctr"/>
                      <a:r>
                        <a:rPr lang="en-US" dirty="0"/>
                        <a:t>Flask-</a:t>
                      </a:r>
                      <a:r>
                        <a:rPr lang="en-US" dirty="0" err="1"/>
                        <a:t>cors</a:t>
                      </a:r>
                      <a:endParaRPr lang="en-US" dirty="0"/>
                    </a:p>
                  </a:txBody>
                  <a:tcPr/>
                </a:tc>
                <a:tc>
                  <a:txBody>
                    <a:bodyPr/>
                    <a:lstStyle/>
                    <a:p>
                      <a:pPr algn="ctr"/>
                      <a:r>
                        <a:rPr lang="en-US" dirty="0"/>
                        <a:t>4.0.0</a:t>
                      </a:r>
                    </a:p>
                  </a:txBody>
                  <a:tcPr/>
                </a:tc>
                <a:extLst>
                  <a:ext uri="{0D108BD9-81ED-4DB2-BD59-A6C34878D82A}">
                    <a16:rowId xmlns:a16="http://schemas.microsoft.com/office/drawing/2014/main" val="3798953363"/>
                  </a:ext>
                </a:extLst>
              </a:tr>
              <a:tr h="370840">
                <a:tc>
                  <a:txBody>
                    <a:bodyPr/>
                    <a:lstStyle/>
                    <a:p>
                      <a:pPr algn="ctr"/>
                      <a:r>
                        <a:rPr lang="en-US" dirty="0" err="1"/>
                        <a:t>Joblib</a:t>
                      </a:r>
                      <a:endParaRPr lang="en-US" dirty="0"/>
                    </a:p>
                  </a:txBody>
                  <a:tcPr/>
                </a:tc>
                <a:tc>
                  <a:txBody>
                    <a:bodyPr/>
                    <a:lstStyle/>
                    <a:p>
                      <a:pPr algn="ctr"/>
                      <a:r>
                        <a:rPr lang="en-US" dirty="0"/>
                        <a:t>1.3.0</a:t>
                      </a:r>
                    </a:p>
                  </a:txBody>
                  <a:tcPr/>
                </a:tc>
                <a:extLst>
                  <a:ext uri="{0D108BD9-81ED-4DB2-BD59-A6C34878D82A}">
                    <a16:rowId xmlns:a16="http://schemas.microsoft.com/office/drawing/2014/main" val="3509074832"/>
                  </a:ext>
                </a:extLst>
              </a:tr>
              <a:tr h="370840">
                <a:tc>
                  <a:txBody>
                    <a:bodyPr/>
                    <a:lstStyle/>
                    <a:p>
                      <a:pPr algn="ctr"/>
                      <a:r>
                        <a:rPr lang="en-US" dirty="0"/>
                        <a:t>Waitress</a:t>
                      </a:r>
                    </a:p>
                  </a:txBody>
                  <a:tcPr/>
                </a:tc>
                <a:tc>
                  <a:txBody>
                    <a:bodyPr/>
                    <a:lstStyle/>
                    <a:p>
                      <a:pPr algn="ctr"/>
                      <a:r>
                        <a:rPr lang="en-US" dirty="0"/>
                        <a:t>3.0.2</a:t>
                      </a:r>
                    </a:p>
                  </a:txBody>
                  <a:tcPr/>
                </a:tc>
                <a:extLst>
                  <a:ext uri="{0D108BD9-81ED-4DB2-BD59-A6C34878D82A}">
                    <a16:rowId xmlns:a16="http://schemas.microsoft.com/office/drawing/2014/main" val="714268456"/>
                  </a:ext>
                </a:extLst>
              </a:tr>
              <a:tr h="370840">
                <a:tc>
                  <a:txBody>
                    <a:bodyPr/>
                    <a:lstStyle/>
                    <a:p>
                      <a:pPr algn="ctr"/>
                      <a:r>
                        <a:rPr lang="en-US" dirty="0"/>
                        <a:t>HTML</a:t>
                      </a:r>
                    </a:p>
                  </a:txBody>
                  <a:tcPr/>
                </a:tc>
                <a:tc>
                  <a:txBody>
                    <a:bodyPr/>
                    <a:lstStyle/>
                    <a:p>
                      <a:pPr algn="ctr"/>
                      <a:r>
                        <a:rPr lang="en-US" dirty="0"/>
                        <a:t>5.0.0</a:t>
                      </a:r>
                    </a:p>
                  </a:txBody>
                  <a:tcPr/>
                </a:tc>
                <a:extLst>
                  <a:ext uri="{0D108BD9-81ED-4DB2-BD59-A6C34878D82A}">
                    <a16:rowId xmlns:a16="http://schemas.microsoft.com/office/drawing/2014/main" val="3374550369"/>
                  </a:ext>
                </a:extLst>
              </a:tr>
              <a:tr h="370840">
                <a:tc>
                  <a:txBody>
                    <a:bodyPr/>
                    <a:lstStyle/>
                    <a:p>
                      <a:pPr algn="ctr"/>
                      <a:r>
                        <a:rPr lang="en-US" dirty="0" err="1"/>
                        <a:t>Css</a:t>
                      </a:r>
                      <a:endParaRPr lang="en-US" dirty="0"/>
                    </a:p>
                  </a:txBody>
                  <a:tcPr/>
                </a:tc>
                <a:tc>
                  <a:txBody>
                    <a:bodyPr/>
                    <a:lstStyle/>
                    <a:p>
                      <a:pPr algn="ctr"/>
                      <a:r>
                        <a:rPr lang="en-US" dirty="0"/>
                        <a:t>3.0.3</a:t>
                      </a:r>
                    </a:p>
                  </a:txBody>
                  <a:tcPr/>
                </a:tc>
                <a:extLst>
                  <a:ext uri="{0D108BD9-81ED-4DB2-BD59-A6C34878D82A}">
                    <a16:rowId xmlns:a16="http://schemas.microsoft.com/office/drawing/2014/main" val="2996341266"/>
                  </a:ext>
                </a:extLst>
              </a:tr>
              <a:tr h="370840">
                <a:tc>
                  <a:txBody>
                    <a:bodyPr/>
                    <a:lstStyle/>
                    <a:p>
                      <a:pPr algn="ctr"/>
                      <a:r>
                        <a:rPr lang="en-US" dirty="0"/>
                        <a:t>JavaScript</a:t>
                      </a:r>
                    </a:p>
                  </a:txBody>
                  <a:tcPr/>
                </a:tc>
                <a:tc>
                  <a:txBody>
                    <a:bodyPr/>
                    <a:lstStyle/>
                    <a:p>
                      <a:pPr algn="ctr"/>
                      <a:r>
                        <a:rPr lang="en-US" dirty="0"/>
                        <a:t>V8</a:t>
                      </a:r>
                    </a:p>
                  </a:txBody>
                  <a:tcPr/>
                </a:tc>
                <a:extLst>
                  <a:ext uri="{0D108BD9-81ED-4DB2-BD59-A6C34878D82A}">
                    <a16:rowId xmlns:a16="http://schemas.microsoft.com/office/drawing/2014/main" val="1178811374"/>
                  </a:ext>
                </a:extLst>
              </a:tr>
            </a:tbl>
          </a:graphicData>
        </a:graphic>
      </p:graphicFrame>
      <p:grpSp>
        <p:nvGrpSpPr>
          <p:cNvPr id="11" name="Group 10">
            <a:extLst>
              <a:ext uri="{FF2B5EF4-FFF2-40B4-BE49-F238E27FC236}">
                <a16:creationId xmlns:a16="http://schemas.microsoft.com/office/drawing/2014/main" id="{BD0FAEC7-8E6C-3FE2-79FF-F93CE7E32285}"/>
              </a:ext>
            </a:extLst>
          </p:cNvPr>
          <p:cNvGrpSpPr/>
          <p:nvPr/>
        </p:nvGrpSpPr>
        <p:grpSpPr>
          <a:xfrm>
            <a:off x="10954657" y="5864742"/>
            <a:ext cx="1943877" cy="1093431"/>
            <a:chOff x="9710057" y="3108842"/>
            <a:chExt cx="1943877" cy="1093431"/>
          </a:xfrm>
        </p:grpSpPr>
        <p:pic>
          <p:nvPicPr>
            <p:cNvPr id="12" name="Picture 11">
              <a:extLst>
                <a:ext uri="{FF2B5EF4-FFF2-40B4-BE49-F238E27FC236}">
                  <a16:creationId xmlns:a16="http://schemas.microsoft.com/office/drawing/2014/main" id="{49DDBEFA-C17A-35C2-FF8D-E6A87F60A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13" name="TextBox 12">
              <a:extLst>
                <a:ext uri="{FF2B5EF4-FFF2-40B4-BE49-F238E27FC236}">
                  <a16:creationId xmlns:a16="http://schemas.microsoft.com/office/drawing/2014/main" id="{A8EC01A2-B3A9-F571-B41F-A75E7271D7AA}"/>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11</a:t>
              </a:r>
            </a:p>
          </p:txBody>
        </p:sp>
      </p:grpSp>
    </p:spTree>
    <p:extLst>
      <p:ext uri="{BB962C8B-B14F-4D97-AF65-F5344CB8AC3E}">
        <p14:creationId xmlns:p14="http://schemas.microsoft.com/office/powerpoint/2010/main" val="1727870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6C4A130-0EDD-7314-A112-8F5B30D8E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991" y="1428379"/>
            <a:ext cx="7048500" cy="4679576"/>
          </a:xfrm>
          <a:prstGeom prst="rect">
            <a:avLst/>
          </a:prstGeom>
        </p:spPr>
      </p:pic>
      <p:pic>
        <p:nvPicPr>
          <p:cNvPr id="29" name="Picture 28">
            <a:extLst>
              <a:ext uri="{FF2B5EF4-FFF2-40B4-BE49-F238E27FC236}">
                <a16:creationId xmlns:a16="http://schemas.microsoft.com/office/drawing/2014/main" id="{C0B89390-3069-D770-BDDF-905C6CDAA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72" y="932329"/>
            <a:ext cx="3881719" cy="5175626"/>
          </a:xfrm>
          <a:prstGeom prst="rect">
            <a:avLst/>
          </a:prstGeom>
        </p:spPr>
      </p:pic>
      <p:sp>
        <p:nvSpPr>
          <p:cNvPr id="30" name="TextBox 29">
            <a:extLst>
              <a:ext uri="{FF2B5EF4-FFF2-40B4-BE49-F238E27FC236}">
                <a16:creationId xmlns:a16="http://schemas.microsoft.com/office/drawing/2014/main" id="{B5C39BFE-B700-09EC-4B10-823091428BE6}"/>
              </a:ext>
            </a:extLst>
          </p:cNvPr>
          <p:cNvSpPr txBox="1"/>
          <p:nvPr/>
        </p:nvSpPr>
        <p:spPr>
          <a:xfrm>
            <a:off x="0" y="0"/>
            <a:ext cx="12192000" cy="707886"/>
          </a:xfrm>
          <a:prstGeom prst="rect">
            <a:avLst/>
          </a:prstGeom>
          <a:noFill/>
        </p:spPr>
        <p:txBody>
          <a:bodyPr wrap="square" rtlCol="0">
            <a:spAutoFit/>
          </a:bodyPr>
          <a:lstStyle/>
          <a:p>
            <a:r>
              <a:rPr lang="en-US" sz="4000" b="1" dirty="0">
                <a:solidFill>
                  <a:srgbClr val="FF8AEF"/>
                </a:solidFill>
              </a:rPr>
              <a:t>THE MULTI-MODEL ANALYSIS AND ACCURACY CHARTS</a:t>
            </a:r>
          </a:p>
        </p:txBody>
      </p:sp>
      <p:sp>
        <p:nvSpPr>
          <p:cNvPr id="31" name="TextBox 30">
            <a:extLst>
              <a:ext uri="{FF2B5EF4-FFF2-40B4-BE49-F238E27FC236}">
                <a16:creationId xmlns:a16="http://schemas.microsoft.com/office/drawing/2014/main" id="{6849E000-3F17-168E-2095-87BB4B17F9D4}"/>
              </a:ext>
            </a:extLst>
          </p:cNvPr>
          <p:cNvSpPr txBox="1"/>
          <p:nvPr/>
        </p:nvSpPr>
        <p:spPr>
          <a:xfrm>
            <a:off x="0" y="6294760"/>
            <a:ext cx="4831975" cy="369332"/>
          </a:xfrm>
          <a:prstGeom prst="rect">
            <a:avLst/>
          </a:prstGeom>
          <a:noFill/>
        </p:spPr>
        <p:txBody>
          <a:bodyPr wrap="square" rtlCol="0">
            <a:spAutoFit/>
          </a:bodyPr>
          <a:lstStyle/>
          <a:p>
            <a:pPr algn="ctr"/>
            <a:r>
              <a:rPr lang="en-US" b="1" dirty="0"/>
              <a:t>Distribution Visualization of </a:t>
            </a:r>
            <a:r>
              <a:rPr lang="en-US" b="1" dirty="0" err="1"/>
              <a:t>HeartWatch</a:t>
            </a:r>
            <a:endParaRPr lang="en-US" b="1" dirty="0"/>
          </a:p>
        </p:txBody>
      </p:sp>
      <p:sp>
        <p:nvSpPr>
          <p:cNvPr id="32" name="TextBox 31">
            <a:extLst>
              <a:ext uri="{FF2B5EF4-FFF2-40B4-BE49-F238E27FC236}">
                <a16:creationId xmlns:a16="http://schemas.microsoft.com/office/drawing/2014/main" id="{BA02DD7A-F8ED-0CB5-8986-3B1E35CF0511}"/>
              </a:ext>
            </a:extLst>
          </p:cNvPr>
          <p:cNvSpPr txBox="1"/>
          <p:nvPr/>
        </p:nvSpPr>
        <p:spPr>
          <a:xfrm>
            <a:off x="6947647" y="6203576"/>
            <a:ext cx="4061012" cy="369332"/>
          </a:xfrm>
          <a:prstGeom prst="rect">
            <a:avLst/>
          </a:prstGeom>
          <a:noFill/>
        </p:spPr>
        <p:txBody>
          <a:bodyPr wrap="square" rtlCol="0">
            <a:spAutoFit/>
          </a:bodyPr>
          <a:lstStyle/>
          <a:p>
            <a:pPr algn="ctr"/>
            <a:r>
              <a:rPr lang="en-US" b="1" dirty="0" err="1"/>
              <a:t>HeartWatch</a:t>
            </a:r>
            <a:r>
              <a:rPr lang="en-US" b="1" dirty="0"/>
              <a:t> Prediction Visualizations</a:t>
            </a:r>
          </a:p>
        </p:txBody>
      </p:sp>
      <p:cxnSp>
        <p:nvCxnSpPr>
          <p:cNvPr id="34" name="Straight Connector 33">
            <a:extLst>
              <a:ext uri="{FF2B5EF4-FFF2-40B4-BE49-F238E27FC236}">
                <a16:creationId xmlns:a16="http://schemas.microsoft.com/office/drawing/2014/main" id="{9C7638DA-6324-8223-70DD-420CAFF1F346}"/>
              </a:ext>
            </a:extLst>
          </p:cNvPr>
          <p:cNvCxnSpPr/>
          <p:nvPr/>
        </p:nvCxnSpPr>
        <p:spPr>
          <a:xfrm>
            <a:off x="4554071" y="1264023"/>
            <a:ext cx="0" cy="4939553"/>
          </a:xfrm>
          <a:prstGeom prst="line">
            <a:avLst/>
          </a:prstGeom>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637E3AFF-E0EE-BD46-D518-002E3A70C264}"/>
              </a:ext>
            </a:extLst>
          </p:cNvPr>
          <p:cNvGrpSpPr/>
          <p:nvPr/>
        </p:nvGrpSpPr>
        <p:grpSpPr>
          <a:xfrm>
            <a:off x="10954657" y="5864742"/>
            <a:ext cx="1943877" cy="1093431"/>
            <a:chOff x="9710057" y="3108842"/>
            <a:chExt cx="1943877" cy="1093431"/>
          </a:xfrm>
        </p:grpSpPr>
        <p:pic>
          <p:nvPicPr>
            <p:cNvPr id="36" name="Picture 35">
              <a:extLst>
                <a:ext uri="{FF2B5EF4-FFF2-40B4-BE49-F238E27FC236}">
                  <a16:creationId xmlns:a16="http://schemas.microsoft.com/office/drawing/2014/main" id="{042E3363-8596-416A-D914-441C42B0F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37" name="TextBox 36">
              <a:extLst>
                <a:ext uri="{FF2B5EF4-FFF2-40B4-BE49-F238E27FC236}">
                  <a16:creationId xmlns:a16="http://schemas.microsoft.com/office/drawing/2014/main" id="{CE5B732D-BF3F-B67A-8240-59EAC92D2F2C}"/>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12</a:t>
              </a:r>
            </a:p>
          </p:txBody>
        </p:sp>
      </p:grpSp>
    </p:spTree>
    <p:extLst>
      <p:ext uri="{BB962C8B-B14F-4D97-AF65-F5344CB8AC3E}">
        <p14:creationId xmlns:p14="http://schemas.microsoft.com/office/powerpoint/2010/main" val="1542699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C131-CB70-4AB2-4AF3-D693E38F4F6A}"/>
              </a:ext>
            </a:extLst>
          </p:cNvPr>
          <p:cNvSpPr>
            <a:spLocks noGrp="1"/>
          </p:cNvSpPr>
          <p:nvPr>
            <p:ph type="title"/>
          </p:nvPr>
        </p:nvSpPr>
        <p:spPr>
          <a:xfrm>
            <a:off x="0" y="51097"/>
            <a:ext cx="12192000" cy="834727"/>
          </a:xfrm>
        </p:spPr>
        <p:txBody>
          <a:bodyPr>
            <a:normAutofit/>
          </a:bodyPr>
          <a:lstStyle/>
          <a:p>
            <a:r>
              <a:rPr lang="en-US" sz="4000" b="1" dirty="0">
                <a:solidFill>
                  <a:srgbClr val="FF8AEF"/>
                </a:solidFill>
                <a:latin typeface="+mn-lt"/>
              </a:rPr>
              <a:t>MARKETING</a:t>
            </a:r>
            <a:r>
              <a:rPr lang="en-US" b="1" dirty="0">
                <a:solidFill>
                  <a:srgbClr val="FF8AEF"/>
                </a:solidFill>
                <a:latin typeface="+mn-lt"/>
              </a:rPr>
              <a:t> </a:t>
            </a:r>
            <a:r>
              <a:rPr lang="en-US" sz="4000" b="1" dirty="0">
                <a:solidFill>
                  <a:srgbClr val="FF8AEF"/>
                </a:solidFill>
                <a:latin typeface="+mn-lt"/>
              </a:rPr>
              <a:t>ANALYSIS</a:t>
            </a:r>
          </a:p>
        </p:txBody>
      </p:sp>
      <p:pic>
        <p:nvPicPr>
          <p:cNvPr id="5" name="Picture 4">
            <a:extLst>
              <a:ext uri="{FF2B5EF4-FFF2-40B4-BE49-F238E27FC236}">
                <a16:creationId xmlns:a16="http://schemas.microsoft.com/office/drawing/2014/main" id="{89528E95-89A3-D398-AF89-CD17C0691294}"/>
              </a:ext>
            </a:extLst>
          </p:cNvPr>
          <p:cNvPicPr>
            <a:picLocks noChangeAspect="1"/>
          </p:cNvPicPr>
          <p:nvPr/>
        </p:nvPicPr>
        <p:blipFill>
          <a:blip r:embed="rId2"/>
          <a:srcRect l="4829" t="344" r="5351" b="1267"/>
          <a:stretch/>
        </p:blipFill>
        <p:spPr>
          <a:xfrm>
            <a:off x="1737360" y="1005840"/>
            <a:ext cx="8503920" cy="5577840"/>
          </a:xfrm>
          <a:prstGeom prst="rect">
            <a:avLst/>
          </a:prstGeom>
          <a:ln w="88900" cap="sq" cmpd="thickThin">
            <a:solidFill>
              <a:srgbClr val="000000"/>
            </a:solidFill>
            <a:prstDash val="solid"/>
            <a:miter lim="800000"/>
          </a:ln>
          <a:effectLst>
            <a:innerShdw blurRad="76200">
              <a:srgbClr val="000000"/>
            </a:innerShdw>
          </a:effectLst>
        </p:spPr>
      </p:pic>
      <p:grpSp>
        <p:nvGrpSpPr>
          <p:cNvPr id="6" name="Group 5">
            <a:extLst>
              <a:ext uri="{FF2B5EF4-FFF2-40B4-BE49-F238E27FC236}">
                <a16:creationId xmlns:a16="http://schemas.microsoft.com/office/drawing/2014/main" id="{4D47DEE1-59CE-81DF-1F87-51CF7D7CA558}"/>
              </a:ext>
            </a:extLst>
          </p:cNvPr>
          <p:cNvGrpSpPr/>
          <p:nvPr/>
        </p:nvGrpSpPr>
        <p:grpSpPr>
          <a:xfrm>
            <a:off x="10954657" y="5864742"/>
            <a:ext cx="1943877" cy="1093431"/>
            <a:chOff x="9710057" y="3108842"/>
            <a:chExt cx="1943877" cy="1093431"/>
          </a:xfrm>
        </p:grpSpPr>
        <p:pic>
          <p:nvPicPr>
            <p:cNvPr id="7" name="Picture 6">
              <a:extLst>
                <a:ext uri="{FF2B5EF4-FFF2-40B4-BE49-F238E27FC236}">
                  <a16:creationId xmlns:a16="http://schemas.microsoft.com/office/drawing/2014/main" id="{F922DDA1-8204-F1DA-F883-8CE736C7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8" name="TextBox 7">
              <a:extLst>
                <a:ext uri="{FF2B5EF4-FFF2-40B4-BE49-F238E27FC236}">
                  <a16:creationId xmlns:a16="http://schemas.microsoft.com/office/drawing/2014/main" id="{EEAB72E6-4E6D-0926-D5FC-D476A72C6268}"/>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13</a:t>
              </a:r>
            </a:p>
          </p:txBody>
        </p:sp>
      </p:grpSp>
    </p:spTree>
    <p:extLst>
      <p:ext uri="{BB962C8B-B14F-4D97-AF65-F5344CB8AC3E}">
        <p14:creationId xmlns:p14="http://schemas.microsoft.com/office/powerpoint/2010/main" val="29613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4CB18D-5BA7-A5F8-366B-1B2E625EF637}"/>
              </a:ext>
            </a:extLst>
          </p:cNvPr>
          <p:cNvSpPr txBox="1"/>
          <p:nvPr/>
        </p:nvSpPr>
        <p:spPr>
          <a:xfrm>
            <a:off x="96675" y="0"/>
            <a:ext cx="12095325" cy="707886"/>
          </a:xfrm>
          <a:prstGeom prst="rect">
            <a:avLst/>
          </a:prstGeom>
          <a:noFill/>
        </p:spPr>
        <p:txBody>
          <a:bodyPr wrap="square" rtlCol="0">
            <a:spAutoFit/>
          </a:bodyPr>
          <a:lstStyle/>
          <a:p>
            <a:r>
              <a:rPr lang="en-US" sz="4000" b="1" dirty="0">
                <a:solidFill>
                  <a:srgbClr val="FF8AEF"/>
                </a:solidFill>
              </a:rPr>
              <a:t>WHAT CLIENT GET FROM US</a:t>
            </a:r>
          </a:p>
        </p:txBody>
      </p:sp>
      <p:grpSp>
        <p:nvGrpSpPr>
          <p:cNvPr id="2" name="Group 1">
            <a:extLst>
              <a:ext uri="{FF2B5EF4-FFF2-40B4-BE49-F238E27FC236}">
                <a16:creationId xmlns:a16="http://schemas.microsoft.com/office/drawing/2014/main" id="{AF1F47D7-CEA9-554C-232A-22CD6968A5FE}"/>
              </a:ext>
            </a:extLst>
          </p:cNvPr>
          <p:cNvGrpSpPr/>
          <p:nvPr/>
        </p:nvGrpSpPr>
        <p:grpSpPr>
          <a:xfrm>
            <a:off x="10954657" y="5864742"/>
            <a:ext cx="1943877" cy="1093431"/>
            <a:chOff x="9710057" y="3108842"/>
            <a:chExt cx="1943877" cy="1093431"/>
          </a:xfrm>
        </p:grpSpPr>
        <p:pic>
          <p:nvPicPr>
            <p:cNvPr id="3" name="Picture 2">
              <a:extLst>
                <a:ext uri="{FF2B5EF4-FFF2-40B4-BE49-F238E27FC236}">
                  <a16:creationId xmlns:a16="http://schemas.microsoft.com/office/drawing/2014/main" id="{B16ADFC1-CDBE-1D31-5E04-C8AB9F509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5" name="TextBox 4">
              <a:extLst>
                <a:ext uri="{FF2B5EF4-FFF2-40B4-BE49-F238E27FC236}">
                  <a16:creationId xmlns:a16="http://schemas.microsoft.com/office/drawing/2014/main" id="{C9433FCB-5D70-7D79-987B-53244B6D04B8}"/>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14</a:t>
              </a:r>
            </a:p>
          </p:txBody>
        </p:sp>
      </p:grpSp>
      <p:sp>
        <p:nvSpPr>
          <p:cNvPr id="6" name="TextBox 5">
            <a:extLst>
              <a:ext uri="{FF2B5EF4-FFF2-40B4-BE49-F238E27FC236}">
                <a16:creationId xmlns:a16="http://schemas.microsoft.com/office/drawing/2014/main" id="{64D4698F-7365-72F9-34FE-4480A4122719}"/>
              </a:ext>
            </a:extLst>
          </p:cNvPr>
          <p:cNvSpPr txBox="1"/>
          <p:nvPr/>
        </p:nvSpPr>
        <p:spPr>
          <a:xfrm>
            <a:off x="905069" y="1091682"/>
            <a:ext cx="10049588" cy="5293757"/>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Confidence of what causes the clients heart pain will display to them in with the most percentage accuracy.</a:t>
            </a:r>
          </a:p>
          <a:p>
            <a:pPr marL="285750" indent="-285750">
              <a:buFont typeface="Arial" panose="020B0604020202020204" pitchFamily="34" charset="0"/>
              <a:buChar char="•"/>
            </a:pPr>
            <a:r>
              <a:rPr lang="en-US" sz="2000" dirty="0"/>
              <a:t>A </a:t>
            </a:r>
            <a:r>
              <a:rPr lang="en-US" sz="2000" b="1" dirty="0"/>
              <a:t>health care wearable </a:t>
            </a:r>
            <a:r>
              <a:rPr lang="en-US" sz="2000" dirty="0"/>
              <a:t>aesthetic and fashioned watch.</a:t>
            </a:r>
          </a:p>
          <a:p>
            <a:pPr marL="285750" indent="-285750">
              <a:buFont typeface="Arial" panose="020B0604020202020204" pitchFamily="34" charset="0"/>
              <a:buChar char="•"/>
            </a:pPr>
            <a:r>
              <a:rPr lang="en-US" sz="2000" dirty="0"/>
              <a:t>The protein synthesis detection and the </a:t>
            </a:r>
            <a:r>
              <a:rPr lang="en-US" sz="2000" b="1" dirty="0"/>
              <a:t>rate of protein production </a:t>
            </a:r>
            <a:r>
              <a:rPr lang="en-US" sz="2000" dirty="0"/>
              <a:t>will be available to the client.</a:t>
            </a:r>
          </a:p>
          <a:p>
            <a:pPr marL="285750" indent="-285750">
              <a:buFont typeface="Arial" panose="020B0604020202020204" pitchFamily="34" charset="0"/>
              <a:buChar char="•"/>
            </a:pPr>
            <a:r>
              <a:rPr lang="en-US" sz="2000" dirty="0"/>
              <a:t>Simple and secured data process from the client's local host help them in </a:t>
            </a:r>
            <a:r>
              <a:rPr lang="en-US" sz="2000" b="1" dirty="0"/>
              <a:t>data privacy</a:t>
            </a:r>
            <a:r>
              <a:rPr lang="en-US" sz="2000" dirty="0"/>
              <a:t>.</a:t>
            </a:r>
          </a:p>
          <a:p>
            <a:pPr marL="285750" indent="-285750">
              <a:buFont typeface="Arial" panose="020B0604020202020204" pitchFamily="34" charset="0"/>
              <a:buChar char="•"/>
            </a:pPr>
            <a:r>
              <a:rPr lang="en-US" sz="2000" dirty="0"/>
              <a:t>The foresight to the future even hours before the incoming disease are being monitored and alerted to them using the synthesis of the proteins.</a:t>
            </a:r>
          </a:p>
          <a:p>
            <a:pPr marL="285750" indent="-285750">
              <a:buFont typeface="Arial" panose="020B0604020202020204" pitchFamily="34" charset="0"/>
              <a:buChar char="•"/>
            </a:pPr>
            <a:r>
              <a:rPr lang="en-US" sz="2000" dirty="0"/>
              <a:t>The heart beat, heart pain, blood pressure, stress level with some of the factors are being monitored and managed into data. </a:t>
            </a:r>
          </a:p>
          <a:p>
            <a:pPr marL="285750" indent="-285750">
              <a:buFont typeface="Arial" panose="020B0604020202020204" pitchFamily="34" charset="0"/>
              <a:buChar char="•"/>
            </a:pPr>
            <a:r>
              <a:rPr lang="en-US" sz="2000" dirty="0"/>
              <a:t>These data are given to the client in the </a:t>
            </a:r>
            <a:r>
              <a:rPr lang="en-US" sz="2000" b="1" dirty="0"/>
              <a:t>email</a:t>
            </a:r>
            <a:r>
              <a:rPr lang="en-US" sz="2000" dirty="0"/>
              <a:t> and </a:t>
            </a:r>
            <a:r>
              <a:rPr lang="en-US" sz="2000" b="1" dirty="0"/>
              <a:t>the alert system </a:t>
            </a:r>
            <a:r>
              <a:rPr lang="en-US" sz="2000" dirty="0"/>
              <a:t>even alert the family members about the client’s health condition.</a:t>
            </a:r>
          </a:p>
          <a:p>
            <a:pPr marL="285750" indent="-285750">
              <a:buFont typeface="Arial" panose="020B0604020202020204" pitchFamily="34" charset="0"/>
              <a:buChar char="•"/>
            </a:pPr>
            <a:r>
              <a:rPr lang="en-US" sz="2000" dirty="0"/>
              <a:t>This real time machine model even contacts the </a:t>
            </a:r>
            <a:r>
              <a:rPr lang="en-US" sz="2000" b="1" dirty="0"/>
              <a:t>nearest hospital </a:t>
            </a:r>
            <a:r>
              <a:rPr lang="en-US" sz="2000" dirty="0"/>
              <a:t>for the emergency situation.</a:t>
            </a:r>
          </a:p>
          <a:p>
            <a:pPr marL="285750" indent="-285750">
              <a:buFont typeface="Arial" panose="020B0604020202020204" pitchFamily="34" charset="0"/>
              <a:buChar char="•"/>
            </a:pPr>
            <a:r>
              <a:rPr lang="en-US" sz="2000" dirty="0"/>
              <a:t>Overall, the client will get the fully functioning </a:t>
            </a:r>
            <a:r>
              <a:rPr lang="en-US" sz="2000" b="1" dirty="0"/>
              <a:t>health care assistant </a:t>
            </a:r>
            <a:r>
              <a:rPr lang="en-US" sz="2000" dirty="0"/>
              <a:t>whom the client can carry in their wrist watches in the fancy way.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20062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B80E0-617D-8061-5D44-7DA7ED086C8D}"/>
              </a:ext>
            </a:extLst>
          </p:cNvPr>
          <p:cNvSpPr>
            <a:spLocks noGrp="1"/>
          </p:cNvSpPr>
          <p:nvPr>
            <p:ph type="title"/>
          </p:nvPr>
        </p:nvSpPr>
        <p:spPr>
          <a:xfrm>
            <a:off x="0" y="0"/>
            <a:ext cx="12191999" cy="763879"/>
          </a:xfrm>
        </p:spPr>
        <p:txBody>
          <a:bodyPr>
            <a:normAutofit/>
          </a:bodyPr>
          <a:lstStyle/>
          <a:p>
            <a:r>
              <a:rPr lang="en-US" sz="4000" b="1" dirty="0">
                <a:solidFill>
                  <a:srgbClr val="FF8AEF"/>
                </a:solidFill>
                <a:latin typeface="+mn-lt"/>
              </a:rPr>
              <a:t>FUTURE WORKS</a:t>
            </a:r>
          </a:p>
        </p:txBody>
      </p:sp>
      <p:grpSp>
        <p:nvGrpSpPr>
          <p:cNvPr id="4" name="Group 3">
            <a:extLst>
              <a:ext uri="{FF2B5EF4-FFF2-40B4-BE49-F238E27FC236}">
                <a16:creationId xmlns:a16="http://schemas.microsoft.com/office/drawing/2014/main" id="{550AB485-B347-5F4A-4099-89E176668433}"/>
              </a:ext>
            </a:extLst>
          </p:cNvPr>
          <p:cNvGrpSpPr/>
          <p:nvPr/>
        </p:nvGrpSpPr>
        <p:grpSpPr>
          <a:xfrm>
            <a:off x="10954657" y="5864742"/>
            <a:ext cx="1943877" cy="1093431"/>
            <a:chOff x="9710057" y="3108842"/>
            <a:chExt cx="1943877" cy="1093431"/>
          </a:xfrm>
        </p:grpSpPr>
        <p:pic>
          <p:nvPicPr>
            <p:cNvPr id="5" name="Picture 4">
              <a:extLst>
                <a:ext uri="{FF2B5EF4-FFF2-40B4-BE49-F238E27FC236}">
                  <a16:creationId xmlns:a16="http://schemas.microsoft.com/office/drawing/2014/main" id="{AC993BD5-A698-59F3-9DA4-E701EE470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6" name="TextBox 5">
              <a:extLst>
                <a:ext uri="{FF2B5EF4-FFF2-40B4-BE49-F238E27FC236}">
                  <a16:creationId xmlns:a16="http://schemas.microsoft.com/office/drawing/2014/main" id="{0DE2CD0D-B62A-3A18-3AC2-FD92C993EBDF}"/>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15</a:t>
              </a:r>
            </a:p>
          </p:txBody>
        </p:sp>
      </p:grpSp>
      <p:sp>
        <p:nvSpPr>
          <p:cNvPr id="7" name="Arrow: Quad 6">
            <a:extLst>
              <a:ext uri="{FF2B5EF4-FFF2-40B4-BE49-F238E27FC236}">
                <a16:creationId xmlns:a16="http://schemas.microsoft.com/office/drawing/2014/main" id="{C6400C87-C127-3505-EDC3-91A177028478}"/>
              </a:ext>
            </a:extLst>
          </p:cNvPr>
          <p:cNvSpPr/>
          <p:nvPr/>
        </p:nvSpPr>
        <p:spPr>
          <a:xfrm>
            <a:off x="3442562" y="719666"/>
            <a:ext cx="5774440" cy="5774440"/>
          </a:xfrm>
          <a:prstGeom prst="quadArrow">
            <a:avLst>
              <a:gd name="adj1" fmla="val 2000"/>
              <a:gd name="adj2" fmla="val 4000"/>
              <a:gd name="adj3" fmla="val 5000"/>
            </a:avLst>
          </a:prstGeom>
          <a:scene3d>
            <a:camera prst="orthographicFront">
              <a:rot lat="0" lon="0" rev="0"/>
            </a:camera>
            <a:lightRig rig="contrasting" dir="t">
              <a:rot lat="0" lon="0" rev="1200000"/>
            </a:lightRig>
          </a:scene3d>
          <a:sp3d z="-300000" prstMaterial="plastic"/>
        </p:spPr>
        <p:style>
          <a:lnRef idx="1">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67CF6D75-548C-2060-D737-FEA2978B87BA}"/>
              </a:ext>
            </a:extLst>
          </p:cNvPr>
          <p:cNvSpPr/>
          <p:nvPr/>
        </p:nvSpPr>
        <p:spPr>
          <a:xfrm>
            <a:off x="3817901" y="1095004"/>
            <a:ext cx="2309776" cy="2309776"/>
          </a:xfrm>
          <a:custGeom>
            <a:avLst/>
            <a:gdLst>
              <a:gd name="connsiteX0" fmla="*/ 0 w 2309776"/>
              <a:gd name="connsiteY0" fmla="*/ 384970 h 2309776"/>
              <a:gd name="connsiteX1" fmla="*/ 384970 w 2309776"/>
              <a:gd name="connsiteY1" fmla="*/ 0 h 2309776"/>
              <a:gd name="connsiteX2" fmla="*/ 1924806 w 2309776"/>
              <a:gd name="connsiteY2" fmla="*/ 0 h 2309776"/>
              <a:gd name="connsiteX3" fmla="*/ 2309776 w 2309776"/>
              <a:gd name="connsiteY3" fmla="*/ 384970 h 2309776"/>
              <a:gd name="connsiteX4" fmla="*/ 2309776 w 2309776"/>
              <a:gd name="connsiteY4" fmla="*/ 1924806 h 2309776"/>
              <a:gd name="connsiteX5" fmla="*/ 1924806 w 2309776"/>
              <a:gd name="connsiteY5" fmla="*/ 2309776 h 2309776"/>
              <a:gd name="connsiteX6" fmla="*/ 384970 w 2309776"/>
              <a:gd name="connsiteY6" fmla="*/ 2309776 h 2309776"/>
              <a:gd name="connsiteX7" fmla="*/ 0 w 2309776"/>
              <a:gd name="connsiteY7" fmla="*/ 1924806 h 2309776"/>
              <a:gd name="connsiteX8" fmla="*/ 0 w 2309776"/>
              <a:gd name="connsiteY8" fmla="*/ 384970 h 230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776" h="2309776">
                <a:moveTo>
                  <a:pt x="0" y="384970"/>
                </a:moveTo>
                <a:cubicBezTo>
                  <a:pt x="0" y="172357"/>
                  <a:pt x="172357" y="0"/>
                  <a:pt x="384970" y="0"/>
                </a:cubicBezTo>
                <a:lnTo>
                  <a:pt x="1924806" y="0"/>
                </a:lnTo>
                <a:cubicBezTo>
                  <a:pt x="2137419" y="0"/>
                  <a:pt x="2309776" y="172357"/>
                  <a:pt x="2309776" y="384970"/>
                </a:cubicBezTo>
                <a:lnTo>
                  <a:pt x="2309776" y="1924806"/>
                </a:lnTo>
                <a:cubicBezTo>
                  <a:pt x="2309776" y="2137419"/>
                  <a:pt x="2137419" y="2309776"/>
                  <a:pt x="1924806" y="2309776"/>
                </a:cubicBezTo>
                <a:lnTo>
                  <a:pt x="384970" y="2309776"/>
                </a:lnTo>
                <a:cubicBezTo>
                  <a:pt x="172357" y="2309776"/>
                  <a:pt x="0" y="2137419"/>
                  <a:pt x="0" y="1924806"/>
                </a:cubicBezTo>
                <a:lnTo>
                  <a:pt x="0" y="384970"/>
                </a:lnTo>
                <a:close/>
              </a:path>
            </a:pathLst>
          </a:custGeom>
          <a:solidFill>
            <a:schemeClr val="bg1"/>
          </a:solidFill>
          <a:ln>
            <a:solidFill>
              <a:schemeClr val="tx1"/>
            </a:solid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accent3">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92764" tIns="192764" rIns="192764" bIns="192764"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A top graded </a:t>
            </a:r>
            <a:r>
              <a:rPr lang="en-US" sz="2100" kern="1200" dirty="0" err="1"/>
              <a:t>iot</a:t>
            </a:r>
            <a:r>
              <a:rPr lang="en-US" sz="2100" kern="1200" dirty="0"/>
              <a:t> with the slim appearance.</a:t>
            </a:r>
          </a:p>
        </p:txBody>
      </p:sp>
      <p:sp>
        <p:nvSpPr>
          <p:cNvPr id="9" name="Freeform: Shape 8">
            <a:extLst>
              <a:ext uri="{FF2B5EF4-FFF2-40B4-BE49-F238E27FC236}">
                <a16:creationId xmlns:a16="http://schemas.microsoft.com/office/drawing/2014/main" id="{A405ED9F-AE09-AE28-DD7B-3A371AC93549}"/>
              </a:ext>
            </a:extLst>
          </p:cNvPr>
          <p:cNvSpPr/>
          <p:nvPr/>
        </p:nvSpPr>
        <p:spPr>
          <a:xfrm>
            <a:off x="6531887" y="1095004"/>
            <a:ext cx="2309776" cy="2309776"/>
          </a:xfrm>
          <a:custGeom>
            <a:avLst/>
            <a:gdLst>
              <a:gd name="connsiteX0" fmla="*/ 0 w 2309776"/>
              <a:gd name="connsiteY0" fmla="*/ 384970 h 2309776"/>
              <a:gd name="connsiteX1" fmla="*/ 384970 w 2309776"/>
              <a:gd name="connsiteY1" fmla="*/ 0 h 2309776"/>
              <a:gd name="connsiteX2" fmla="*/ 1924806 w 2309776"/>
              <a:gd name="connsiteY2" fmla="*/ 0 h 2309776"/>
              <a:gd name="connsiteX3" fmla="*/ 2309776 w 2309776"/>
              <a:gd name="connsiteY3" fmla="*/ 384970 h 2309776"/>
              <a:gd name="connsiteX4" fmla="*/ 2309776 w 2309776"/>
              <a:gd name="connsiteY4" fmla="*/ 1924806 h 2309776"/>
              <a:gd name="connsiteX5" fmla="*/ 1924806 w 2309776"/>
              <a:gd name="connsiteY5" fmla="*/ 2309776 h 2309776"/>
              <a:gd name="connsiteX6" fmla="*/ 384970 w 2309776"/>
              <a:gd name="connsiteY6" fmla="*/ 2309776 h 2309776"/>
              <a:gd name="connsiteX7" fmla="*/ 0 w 2309776"/>
              <a:gd name="connsiteY7" fmla="*/ 1924806 h 2309776"/>
              <a:gd name="connsiteX8" fmla="*/ 0 w 2309776"/>
              <a:gd name="connsiteY8" fmla="*/ 384970 h 230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776" h="2309776">
                <a:moveTo>
                  <a:pt x="0" y="384970"/>
                </a:moveTo>
                <a:cubicBezTo>
                  <a:pt x="0" y="172357"/>
                  <a:pt x="172357" y="0"/>
                  <a:pt x="384970" y="0"/>
                </a:cubicBezTo>
                <a:lnTo>
                  <a:pt x="1924806" y="0"/>
                </a:lnTo>
                <a:cubicBezTo>
                  <a:pt x="2137419" y="0"/>
                  <a:pt x="2309776" y="172357"/>
                  <a:pt x="2309776" y="384970"/>
                </a:cubicBezTo>
                <a:lnTo>
                  <a:pt x="2309776" y="1924806"/>
                </a:lnTo>
                <a:cubicBezTo>
                  <a:pt x="2309776" y="2137419"/>
                  <a:pt x="2137419" y="2309776"/>
                  <a:pt x="1924806" y="2309776"/>
                </a:cubicBezTo>
                <a:lnTo>
                  <a:pt x="384970" y="2309776"/>
                </a:lnTo>
                <a:cubicBezTo>
                  <a:pt x="172357" y="2309776"/>
                  <a:pt x="0" y="2137419"/>
                  <a:pt x="0" y="1924806"/>
                </a:cubicBezTo>
                <a:lnTo>
                  <a:pt x="0" y="384970"/>
                </a:lnTo>
                <a:close/>
              </a:path>
            </a:pathLst>
          </a:custGeom>
          <a:solidFill>
            <a:schemeClr val="bg1"/>
          </a:solidFill>
          <a:ln>
            <a:solidFill>
              <a:schemeClr val="tx1"/>
            </a:solid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accent3">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92764" tIns="192764" rIns="192764" bIns="192764"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Consistently work in the efficiency of the model and upgrading the system.</a:t>
            </a:r>
          </a:p>
        </p:txBody>
      </p:sp>
      <p:sp>
        <p:nvSpPr>
          <p:cNvPr id="11" name="Freeform: Shape 10">
            <a:extLst>
              <a:ext uri="{FF2B5EF4-FFF2-40B4-BE49-F238E27FC236}">
                <a16:creationId xmlns:a16="http://schemas.microsoft.com/office/drawing/2014/main" id="{C870C78B-F299-BD0E-EDF7-4F61F9EF1C46}"/>
              </a:ext>
            </a:extLst>
          </p:cNvPr>
          <p:cNvSpPr/>
          <p:nvPr/>
        </p:nvSpPr>
        <p:spPr>
          <a:xfrm>
            <a:off x="3817901" y="3808991"/>
            <a:ext cx="2309776" cy="2309776"/>
          </a:xfrm>
          <a:custGeom>
            <a:avLst/>
            <a:gdLst>
              <a:gd name="connsiteX0" fmla="*/ 0 w 2309776"/>
              <a:gd name="connsiteY0" fmla="*/ 384970 h 2309776"/>
              <a:gd name="connsiteX1" fmla="*/ 384970 w 2309776"/>
              <a:gd name="connsiteY1" fmla="*/ 0 h 2309776"/>
              <a:gd name="connsiteX2" fmla="*/ 1924806 w 2309776"/>
              <a:gd name="connsiteY2" fmla="*/ 0 h 2309776"/>
              <a:gd name="connsiteX3" fmla="*/ 2309776 w 2309776"/>
              <a:gd name="connsiteY3" fmla="*/ 384970 h 2309776"/>
              <a:gd name="connsiteX4" fmla="*/ 2309776 w 2309776"/>
              <a:gd name="connsiteY4" fmla="*/ 1924806 h 2309776"/>
              <a:gd name="connsiteX5" fmla="*/ 1924806 w 2309776"/>
              <a:gd name="connsiteY5" fmla="*/ 2309776 h 2309776"/>
              <a:gd name="connsiteX6" fmla="*/ 384970 w 2309776"/>
              <a:gd name="connsiteY6" fmla="*/ 2309776 h 2309776"/>
              <a:gd name="connsiteX7" fmla="*/ 0 w 2309776"/>
              <a:gd name="connsiteY7" fmla="*/ 1924806 h 2309776"/>
              <a:gd name="connsiteX8" fmla="*/ 0 w 2309776"/>
              <a:gd name="connsiteY8" fmla="*/ 384970 h 230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776" h="2309776">
                <a:moveTo>
                  <a:pt x="0" y="384970"/>
                </a:moveTo>
                <a:cubicBezTo>
                  <a:pt x="0" y="172357"/>
                  <a:pt x="172357" y="0"/>
                  <a:pt x="384970" y="0"/>
                </a:cubicBezTo>
                <a:lnTo>
                  <a:pt x="1924806" y="0"/>
                </a:lnTo>
                <a:cubicBezTo>
                  <a:pt x="2137419" y="0"/>
                  <a:pt x="2309776" y="172357"/>
                  <a:pt x="2309776" y="384970"/>
                </a:cubicBezTo>
                <a:lnTo>
                  <a:pt x="2309776" y="1924806"/>
                </a:lnTo>
                <a:cubicBezTo>
                  <a:pt x="2309776" y="2137419"/>
                  <a:pt x="2137419" y="2309776"/>
                  <a:pt x="1924806" y="2309776"/>
                </a:cubicBezTo>
                <a:lnTo>
                  <a:pt x="384970" y="2309776"/>
                </a:lnTo>
                <a:cubicBezTo>
                  <a:pt x="172357" y="2309776"/>
                  <a:pt x="0" y="2137419"/>
                  <a:pt x="0" y="1924806"/>
                </a:cubicBezTo>
                <a:lnTo>
                  <a:pt x="0" y="384970"/>
                </a:lnTo>
                <a:close/>
              </a:path>
            </a:pathLst>
          </a:custGeom>
          <a:solidFill>
            <a:schemeClr val="bg1"/>
          </a:solidFill>
          <a:ln>
            <a:solidFill>
              <a:schemeClr val="tx1"/>
            </a:solid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accent3">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92764" tIns="192764" rIns="192764" bIns="192764"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Analyzing each and every proteins in the body for detecting every possible dangers. </a:t>
            </a:r>
          </a:p>
        </p:txBody>
      </p:sp>
      <p:sp>
        <p:nvSpPr>
          <p:cNvPr id="12" name="Freeform: Shape 11">
            <a:extLst>
              <a:ext uri="{FF2B5EF4-FFF2-40B4-BE49-F238E27FC236}">
                <a16:creationId xmlns:a16="http://schemas.microsoft.com/office/drawing/2014/main" id="{CD2B75F3-0658-A124-1151-714560EFDDB8}"/>
              </a:ext>
            </a:extLst>
          </p:cNvPr>
          <p:cNvSpPr/>
          <p:nvPr/>
        </p:nvSpPr>
        <p:spPr>
          <a:xfrm>
            <a:off x="6531887" y="3808991"/>
            <a:ext cx="2309776" cy="2309776"/>
          </a:xfrm>
          <a:custGeom>
            <a:avLst/>
            <a:gdLst>
              <a:gd name="connsiteX0" fmla="*/ 0 w 2309776"/>
              <a:gd name="connsiteY0" fmla="*/ 384970 h 2309776"/>
              <a:gd name="connsiteX1" fmla="*/ 384970 w 2309776"/>
              <a:gd name="connsiteY1" fmla="*/ 0 h 2309776"/>
              <a:gd name="connsiteX2" fmla="*/ 1924806 w 2309776"/>
              <a:gd name="connsiteY2" fmla="*/ 0 h 2309776"/>
              <a:gd name="connsiteX3" fmla="*/ 2309776 w 2309776"/>
              <a:gd name="connsiteY3" fmla="*/ 384970 h 2309776"/>
              <a:gd name="connsiteX4" fmla="*/ 2309776 w 2309776"/>
              <a:gd name="connsiteY4" fmla="*/ 1924806 h 2309776"/>
              <a:gd name="connsiteX5" fmla="*/ 1924806 w 2309776"/>
              <a:gd name="connsiteY5" fmla="*/ 2309776 h 2309776"/>
              <a:gd name="connsiteX6" fmla="*/ 384970 w 2309776"/>
              <a:gd name="connsiteY6" fmla="*/ 2309776 h 2309776"/>
              <a:gd name="connsiteX7" fmla="*/ 0 w 2309776"/>
              <a:gd name="connsiteY7" fmla="*/ 1924806 h 2309776"/>
              <a:gd name="connsiteX8" fmla="*/ 0 w 2309776"/>
              <a:gd name="connsiteY8" fmla="*/ 384970 h 230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9776" h="2309776">
                <a:moveTo>
                  <a:pt x="0" y="384970"/>
                </a:moveTo>
                <a:cubicBezTo>
                  <a:pt x="0" y="172357"/>
                  <a:pt x="172357" y="0"/>
                  <a:pt x="384970" y="0"/>
                </a:cubicBezTo>
                <a:lnTo>
                  <a:pt x="1924806" y="0"/>
                </a:lnTo>
                <a:cubicBezTo>
                  <a:pt x="2137419" y="0"/>
                  <a:pt x="2309776" y="172357"/>
                  <a:pt x="2309776" y="384970"/>
                </a:cubicBezTo>
                <a:lnTo>
                  <a:pt x="2309776" y="1924806"/>
                </a:lnTo>
                <a:cubicBezTo>
                  <a:pt x="2309776" y="2137419"/>
                  <a:pt x="2137419" y="2309776"/>
                  <a:pt x="1924806" y="2309776"/>
                </a:cubicBezTo>
                <a:lnTo>
                  <a:pt x="384970" y="2309776"/>
                </a:lnTo>
                <a:cubicBezTo>
                  <a:pt x="172357" y="2309776"/>
                  <a:pt x="0" y="2137419"/>
                  <a:pt x="0" y="1924806"/>
                </a:cubicBezTo>
                <a:lnTo>
                  <a:pt x="0" y="384970"/>
                </a:lnTo>
                <a:close/>
              </a:path>
            </a:pathLst>
          </a:custGeom>
          <a:solidFill>
            <a:schemeClr val="bg1"/>
          </a:solidFill>
          <a:ln>
            <a:solidFill>
              <a:schemeClr val="tx1"/>
            </a:solidFill>
          </a:ln>
          <a:scene3d>
            <a:camera prst="orthographicFront">
              <a:rot lat="0" lon="0" rev="0"/>
            </a:camera>
            <a:lightRig rig="contrasting" dir="t">
              <a:rot lat="0" lon="0" rev="1200000"/>
            </a:lightRig>
          </a:scene3d>
          <a:sp3d contourW="19050" prstMaterial="metal">
            <a:bevelT w="88900" h="203200"/>
            <a:bevelB w="165100" h="254000"/>
          </a:sp3d>
        </p:spPr>
        <p:style>
          <a:lnRef idx="0">
            <a:schemeClr val="accent3">
              <a:shade val="80000"/>
              <a:hueOff val="0"/>
              <a:satOff val="0"/>
              <a:lumOff val="0"/>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spcFirstLastPara="0" vert="horz" wrap="square" lIns="192764" tIns="192764" rIns="192764" bIns="192764" numCol="1" spcCol="1270" anchor="ctr" anchorCtr="0">
            <a:noAutofit/>
          </a:bodyPr>
          <a:lstStyle/>
          <a:p>
            <a:pPr marL="0" lvl="0" indent="0" algn="ctr" defTabSz="933450">
              <a:lnSpc>
                <a:spcPct val="90000"/>
              </a:lnSpc>
              <a:spcBef>
                <a:spcPct val="0"/>
              </a:spcBef>
              <a:spcAft>
                <a:spcPct val="35000"/>
              </a:spcAft>
              <a:buFont typeface="Arial" panose="020B0604020202020204" pitchFamily="34" charset="0"/>
              <a:buNone/>
            </a:pPr>
            <a:r>
              <a:rPr lang="en-US" sz="2100" kern="1200" dirty="0"/>
              <a:t>The synthesis are need to be monitored by high powered model in future.</a:t>
            </a:r>
          </a:p>
        </p:txBody>
      </p:sp>
    </p:spTree>
    <p:extLst>
      <p:ext uri="{BB962C8B-B14F-4D97-AF65-F5344CB8AC3E}">
        <p14:creationId xmlns:p14="http://schemas.microsoft.com/office/powerpoint/2010/main" val="2003971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80C50F-EE6A-C14A-3A02-D96C29753ACC}"/>
              </a:ext>
            </a:extLst>
          </p:cNvPr>
          <p:cNvGrpSpPr/>
          <p:nvPr/>
        </p:nvGrpSpPr>
        <p:grpSpPr>
          <a:xfrm>
            <a:off x="10954657" y="5864742"/>
            <a:ext cx="1943877" cy="1093431"/>
            <a:chOff x="9710057" y="3108842"/>
            <a:chExt cx="1943877" cy="1093431"/>
          </a:xfrm>
        </p:grpSpPr>
        <p:pic>
          <p:nvPicPr>
            <p:cNvPr id="5" name="Picture 4">
              <a:extLst>
                <a:ext uri="{FF2B5EF4-FFF2-40B4-BE49-F238E27FC236}">
                  <a16:creationId xmlns:a16="http://schemas.microsoft.com/office/drawing/2014/main" id="{BFFB7E89-3EB3-DE2A-1255-38F0D4D0F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6" name="TextBox 5">
              <a:extLst>
                <a:ext uri="{FF2B5EF4-FFF2-40B4-BE49-F238E27FC236}">
                  <a16:creationId xmlns:a16="http://schemas.microsoft.com/office/drawing/2014/main" id="{9D69D275-66BE-3F98-9964-E15517FD01C0}"/>
                </a:ext>
              </a:extLst>
            </p:cNvPr>
            <p:cNvSpPr txBox="1"/>
            <p:nvPr/>
          </p:nvSpPr>
          <p:spPr>
            <a:xfrm>
              <a:off x="10418481" y="3509231"/>
              <a:ext cx="430140" cy="307777"/>
            </a:xfrm>
            <a:prstGeom prst="rect">
              <a:avLst/>
            </a:prstGeom>
            <a:noFill/>
          </p:spPr>
          <p:txBody>
            <a:bodyPr wrap="square" rtlCol="0">
              <a:spAutoFit/>
            </a:bodyPr>
            <a:lstStyle/>
            <a:p>
              <a:pPr algn="ctr"/>
              <a:r>
                <a:rPr lang="en-US" sz="1400" dirty="0"/>
                <a:t>16</a:t>
              </a:r>
            </a:p>
          </p:txBody>
        </p:sp>
      </p:grpSp>
      <p:pic>
        <p:nvPicPr>
          <p:cNvPr id="7" name="Picture 2">
            <a:extLst>
              <a:ext uri="{FF2B5EF4-FFF2-40B4-BE49-F238E27FC236}">
                <a16:creationId xmlns:a16="http://schemas.microsoft.com/office/drawing/2014/main" id="{3F2E5176-E90F-4DDB-B115-43B1650EB6A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70857" y="250478"/>
            <a:ext cx="4534678" cy="4789502"/>
          </a:xfrm>
          <a:prstGeom prst="ellipse">
            <a:avLst/>
          </a:prstGeom>
          <a:ln w="63500" cap="rnd">
            <a:solidFill>
              <a:schemeClr val="bg1"/>
            </a:solid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9DE140-85A5-C5FA-FDEC-FB3FE3E33E8C}"/>
              </a:ext>
            </a:extLst>
          </p:cNvPr>
          <p:cNvSpPr txBox="1"/>
          <p:nvPr/>
        </p:nvSpPr>
        <p:spPr>
          <a:xfrm>
            <a:off x="6177384" y="1698171"/>
            <a:ext cx="4777273" cy="3046988"/>
          </a:xfrm>
          <a:prstGeom prst="rect">
            <a:avLst/>
          </a:prstGeom>
          <a:noFill/>
        </p:spPr>
        <p:txBody>
          <a:bodyPr wrap="square" rtlCol="0">
            <a:spAutoFit/>
          </a:bodyPr>
          <a:lstStyle/>
          <a:p>
            <a:pPr algn="ctr"/>
            <a:r>
              <a:rPr lang="en-US" sz="9600" dirty="0">
                <a:solidFill>
                  <a:srgbClr val="FF8AEF"/>
                </a:solidFill>
              </a:rPr>
              <a:t>THANK YOU ! !</a:t>
            </a:r>
          </a:p>
        </p:txBody>
      </p:sp>
      <p:pic>
        <p:nvPicPr>
          <p:cNvPr id="9" name="Picture 8">
            <a:extLst>
              <a:ext uri="{FF2B5EF4-FFF2-40B4-BE49-F238E27FC236}">
                <a16:creationId xmlns:a16="http://schemas.microsoft.com/office/drawing/2014/main" id="{BE88B79F-FC5C-9D36-0D41-4F0995BBD3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150435">
            <a:off x="3959011" y="3134660"/>
            <a:ext cx="620299" cy="588680"/>
          </a:xfrm>
          <a:prstGeom prst="rect">
            <a:avLst/>
          </a:prstGeom>
        </p:spPr>
      </p:pic>
    </p:spTree>
    <p:extLst>
      <p:ext uri="{BB962C8B-B14F-4D97-AF65-F5344CB8AC3E}">
        <p14:creationId xmlns:p14="http://schemas.microsoft.com/office/powerpoint/2010/main" val="3815372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D452-828E-C6DF-A8D2-4E72FA41D5DD}"/>
              </a:ext>
            </a:extLst>
          </p:cNvPr>
          <p:cNvSpPr>
            <a:spLocks noGrp="1"/>
          </p:cNvSpPr>
          <p:nvPr>
            <p:ph type="title"/>
          </p:nvPr>
        </p:nvSpPr>
        <p:spPr>
          <a:xfrm>
            <a:off x="228600" y="96184"/>
            <a:ext cx="7749988" cy="576169"/>
          </a:xfrm>
        </p:spPr>
        <p:txBody>
          <a:bodyPr>
            <a:normAutofit fontScale="90000"/>
          </a:bodyPr>
          <a:lstStyle/>
          <a:p>
            <a:r>
              <a:rPr lang="en-US" b="1" dirty="0">
                <a:solidFill>
                  <a:srgbClr val="FF8AEF"/>
                </a:solidFill>
                <a:latin typeface="+mn-lt"/>
              </a:rPr>
              <a:t>WE</a:t>
            </a:r>
          </a:p>
        </p:txBody>
      </p:sp>
      <p:grpSp>
        <p:nvGrpSpPr>
          <p:cNvPr id="4" name="Group 3">
            <a:extLst>
              <a:ext uri="{FF2B5EF4-FFF2-40B4-BE49-F238E27FC236}">
                <a16:creationId xmlns:a16="http://schemas.microsoft.com/office/drawing/2014/main" id="{44338D11-9E57-E0A5-FCEF-CDC140C482A0}"/>
              </a:ext>
            </a:extLst>
          </p:cNvPr>
          <p:cNvGrpSpPr/>
          <p:nvPr/>
        </p:nvGrpSpPr>
        <p:grpSpPr>
          <a:xfrm>
            <a:off x="623057" y="1221061"/>
            <a:ext cx="10742706" cy="5250332"/>
            <a:chOff x="2148542" y="1327271"/>
            <a:chExt cx="10742706" cy="5250332"/>
          </a:xfrm>
        </p:grpSpPr>
        <p:sp>
          <p:nvSpPr>
            <p:cNvPr id="5" name="Rectangle: Rounded Corners 4">
              <a:extLst>
                <a:ext uri="{FF2B5EF4-FFF2-40B4-BE49-F238E27FC236}">
                  <a16:creationId xmlns:a16="http://schemas.microsoft.com/office/drawing/2014/main" id="{516E394A-91CC-0ED9-99E6-D77BF5687F56}"/>
                </a:ext>
              </a:extLst>
            </p:cNvPr>
            <p:cNvSpPr/>
            <p:nvPr/>
          </p:nvSpPr>
          <p:spPr>
            <a:xfrm>
              <a:off x="2148542" y="1327271"/>
              <a:ext cx="10742706" cy="2101730"/>
            </a:xfrm>
            <a:prstGeom prst="roundRect">
              <a:avLst>
                <a:gd name="adj" fmla="val 10000"/>
              </a:avLst>
            </a:prstGeom>
            <a:ln/>
          </p:spPr>
          <p:style>
            <a:lnRef idx="2">
              <a:schemeClr val="dk1"/>
            </a:lnRef>
            <a:fillRef idx="1">
              <a:schemeClr val="lt1"/>
            </a:fillRef>
            <a:effectRef idx="0">
              <a:schemeClr val="dk1"/>
            </a:effectRef>
            <a:fontRef idx="minor">
              <a:schemeClr val="dk1"/>
            </a:fontRef>
          </p:style>
        </p:sp>
        <p:sp>
          <p:nvSpPr>
            <p:cNvPr id="10" name="Rectangle: Rounded Corners 9">
              <a:extLst>
                <a:ext uri="{FF2B5EF4-FFF2-40B4-BE49-F238E27FC236}">
                  <a16:creationId xmlns:a16="http://schemas.microsoft.com/office/drawing/2014/main" id="{5F42439D-8451-0553-392A-FB1F0E26EAA9}"/>
                </a:ext>
              </a:extLst>
            </p:cNvPr>
            <p:cNvSpPr/>
            <p:nvPr/>
          </p:nvSpPr>
          <p:spPr>
            <a:xfrm>
              <a:off x="2422871" y="1463734"/>
              <a:ext cx="2387600" cy="1828804"/>
            </a:xfrm>
            <a:prstGeom prst="roundRect">
              <a:avLst>
                <a:gd name="adj" fmla="val 10000"/>
              </a:avLst>
            </a:prstGeom>
            <a:blipFill dpi="0" rotWithShape="1">
              <a:blip r:embed="rId2">
                <a:extLst>
                  <a:ext uri="{28A0092B-C50C-407E-A947-70E740481C1C}">
                    <a14:useLocalDpi xmlns:a14="http://schemas.microsoft.com/office/drawing/2010/main" val="0"/>
                  </a:ext>
                </a:extLst>
              </a:blip>
              <a:srcRect/>
              <a:stretch>
                <a:fillRect t="-5000" b="-25000"/>
              </a:stretch>
            </a:blipFill>
            <a:ln>
              <a:solidFill>
                <a:schemeClr val="tx1"/>
              </a:solidFill>
            </a:ln>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0E662334-024D-0C74-5847-2F6558FDA96C}"/>
                </a:ext>
              </a:extLst>
            </p:cNvPr>
            <p:cNvSpPr/>
            <p:nvPr/>
          </p:nvSpPr>
          <p:spPr>
            <a:xfrm>
              <a:off x="2392381" y="3597337"/>
              <a:ext cx="2387600" cy="2980266"/>
            </a:xfrm>
            <a:custGeom>
              <a:avLst/>
              <a:gdLst>
                <a:gd name="connsiteX0" fmla="*/ 250698 w 2387600"/>
                <a:gd name="connsiteY0" fmla="*/ 0 h 2980266"/>
                <a:gd name="connsiteX1" fmla="*/ 2136902 w 2387600"/>
                <a:gd name="connsiteY1" fmla="*/ 0 h 2980266"/>
                <a:gd name="connsiteX2" fmla="*/ 2387600 w 2387600"/>
                <a:gd name="connsiteY2" fmla="*/ 250698 h 2980266"/>
                <a:gd name="connsiteX3" fmla="*/ 2387600 w 2387600"/>
                <a:gd name="connsiteY3" fmla="*/ 2980266 h 2980266"/>
                <a:gd name="connsiteX4" fmla="*/ 2387600 w 2387600"/>
                <a:gd name="connsiteY4" fmla="*/ 2980266 h 2980266"/>
                <a:gd name="connsiteX5" fmla="*/ 0 w 2387600"/>
                <a:gd name="connsiteY5" fmla="*/ 2980266 h 2980266"/>
                <a:gd name="connsiteX6" fmla="*/ 0 w 2387600"/>
                <a:gd name="connsiteY6" fmla="*/ 2980266 h 2980266"/>
                <a:gd name="connsiteX7" fmla="*/ 0 w 2387600"/>
                <a:gd name="connsiteY7" fmla="*/ 250698 h 2980266"/>
                <a:gd name="connsiteX8" fmla="*/ 250698 w 238760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00" h="2980266">
                  <a:moveTo>
                    <a:pt x="2136902" y="2980266"/>
                  </a:moveTo>
                  <a:lnTo>
                    <a:pt x="250698" y="2980266"/>
                  </a:lnTo>
                  <a:cubicBezTo>
                    <a:pt x="112241" y="2980266"/>
                    <a:pt x="0" y="2868025"/>
                    <a:pt x="0" y="2729568"/>
                  </a:cubicBezTo>
                  <a:lnTo>
                    <a:pt x="0" y="0"/>
                  </a:lnTo>
                  <a:lnTo>
                    <a:pt x="0" y="0"/>
                  </a:lnTo>
                  <a:lnTo>
                    <a:pt x="2387600" y="0"/>
                  </a:lnTo>
                  <a:lnTo>
                    <a:pt x="2387600" y="0"/>
                  </a:lnTo>
                  <a:lnTo>
                    <a:pt x="2387600" y="2729568"/>
                  </a:lnTo>
                  <a:cubicBezTo>
                    <a:pt x="2387600" y="2868025"/>
                    <a:pt x="2275359" y="2980266"/>
                    <a:pt x="2136902" y="2980266"/>
                  </a:cubicBezTo>
                  <a:close/>
                </a:path>
              </a:pathLst>
            </a:custGeom>
            <a:solidFill>
              <a:schemeClr val="bg1"/>
            </a:solidFill>
            <a:ln>
              <a:solidFill>
                <a:schemeClr val="tx1"/>
              </a:solidFill>
            </a:ln>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215667" tIns="142240" rIns="215667" bIns="215667" numCol="1" spcCol="1270" anchor="t" anchorCtr="0">
              <a:noAutofit/>
            </a:bodyPr>
            <a:lstStyle/>
            <a:p>
              <a:pPr marL="0" lvl="0" indent="0" algn="ctr" defTabSz="889000">
                <a:lnSpc>
                  <a:spcPct val="90000"/>
                </a:lnSpc>
                <a:spcBef>
                  <a:spcPct val="0"/>
                </a:spcBef>
                <a:spcAft>
                  <a:spcPct val="35000"/>
                </a:spcAft>
                <a:buNone/>
              </a:pPr>
              <a:r>
                <a:rPr lang="en-US" sz="2000" kern="1200" dirty="0"/>
                <a:t>Anu Subiksha BG</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BE CSE (II)</a:t>
              </a:r>
            </a:p>
            <a:p>
              <a:pPr marL="0" lvl="0" indent="0" algn="ctr" defTabSz="889000">
                <a:lnSpc>
                  <a:spcPct val="90000"/>
                </a:lnSpc>
                <a:spcBef>
                  <a:spcPct val="0"/>
                </a:spcBef>
                <a:spcAft>
                  <a:spcPct val="35000"/>
                </a:spcAft>
                <a:buNone/>
              </a:pPr>
              <a:r>
                <a:rPr lang="en-US" sz="2000" kern="1200" dirty="0"/>
                <a:t>Ramco Institute of</a:t>
              </a:r>
            </a:p>
            <a:p>
              <a:pPr marL="0" lvl="0" indent="0" algn="ctr" defTabSz="889000">
                <a:lnSpc>
                  <a:spcPct val="90000"/>
                </a:lnSpc>
                <a:spcBef>
                  <a:spcPct val="0"/>
                </a:spcBef>
                <a:spcAft>
                  <a:spcPct val="35000"/>
                </a:spcAft>
                <a:buNone/>
              </a:pPr>
              <a:r>
                <a:rPr lang="en-US" sz="2000" kern="1200" dirty="0"/>
                <a:t>Technology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Designer</a:t>
              </a:r>
            </a:p>
          </p:txBody>
        </p:sp>
        <p:sp>
          <p:nvSpPr>
            <p:cNvPr id="12" name="Rectangle: Rounded Corners 11">
              <a:extLst>
                <a:ext uri="{FF2B5EF4-FFF2-40B4-BE49-F238E27FC236}">
                  <a16:creationId xmlns:a16="http://schemas.microsoft.com/office/drawing/2014/main" id="{11C74014-2C0C-053A-E413-5EBA1D13D8DE}"/>
                </a:ext>
              </a:extLst>
            </p:cNvPr>
            <p:cNvSpPr/>
            <p:nvPr/>
          </p:nvSpPr>
          <p:spPr>
            <a:xfrm>
              <a:off x="5018742" y="1484057"/>
              <a:ext cx="2387600" cy="1788160"/>
            </a:xfrm>
            <a:prstGeom prst="roundRect">
              <a:avLst>
                <a:gd name="adj" fmla="val 10000"/>
              </a:avLst>
            </a:prstGeom>
            <a:blipFill dpi="0" rotWithShape="1">
              <a:blip r:embed="rId3">
                <a:extLst>
                  <a:ext uri="{28A0092B-C50C-407E-A947-70E740481C1C}">
                    <a14:useLocalDpi xmlns:a14="http://schemas.microsoft.com/office/drawing/2010/main" val="0"/>
                  </a:ext>
                </a:extLst>
              </a:blip>
              <a:srcRect/>
              <a:stretch>
                <a:fillRect t="-11886" b="-22114"/>
              </a:stretch>
            </a:blipFill>
            <a:ln>
              <a:solidFill>
                <a:schemeClr val="tx1"/>
              </a:solidFill>
            </a:ln>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FA4BA9D0-5094-9AE0-2B46-CE00D83E8180}"/>
                </a:ext>
              </a:extLst>
            </p:cNvPr>
            <p:cNvSpPr/>
            <p:nvPr/>
          </p:nvSpPr>
          <p:spPr>
            <a:xfrm>
              <a:off x="5018742" y="3597336"/>
              <a:ext cx="2387600" cy="2980267"/>
            </a:xfrm>
            <a:custGeom>
              <a:avLst/>
              <a:gdLst>
                <a:gd name="connsiteX0" fmla="*/ 250698 w 2387600"/>
                <a:gd name="connsiteY0" fmla="*/ 0 h 2980266"/>
                <a:gd name="connsiteX1" fmla="*/ 2136902 w 2387600"/>
                <a:gd name="connsiteY1" fmla="*/ 0 h 2980266"/>
                <a:gd name="connsiteX2" fmla="*/ 2387600 w 2387600"/>
                <a:gd name="connsiteY2" fmla="*/ 250698 h 2980266"/>
                <a:gd name="connsiteX3" fmla="*/ 2387600 w 2387600"/>
                <a:gd name="connsiteY3" fmla="*/ 2980266 h 2980266"/>
                <a:gd name="connsiteX4" fmla="*/ 2387600 w 2387600"/>
                <a:gd name="connsiteY4" fmla="*/ 2980266 h 2980266"/>
                <a:gd name="connsiteX5" fmla="*/ 0 w 2387600"/>
                <a:gd name="connsiteY5" fmla="*/ 2980266 h 2980266"/>
                <a:gd name="connsiteX6" fmla="*/ 0 w 2387600"/>
                <a:gd name="connsiteY6" fmla="*/ 2980266 h 2980266"/>
                <a:gd name="connsiteX7" fmla="*/ 0 w 2387600"/>
                <a:gd name="connsiteY7" fmla="*/ 250698 h 2980266"/>
                <a:gd name="connsiteX8" fmla="*/ 250698 w 238760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00" h="2980266">
                  <a:moveTo>
                    <a:pt x="2136902" y="2980266"/>
                  </a:moveTo>
                  <a:lnTo>
                    <a:pt x="250698" y="2980266"/>
                  </a:lnTo>
                  <a:cubicBezTo>
                    <a:pt x="112241" y="2980266"/>
                    <a:pt x="0" y="2868025"/>
                    <a:pt x="0" y="2729568"/>
                  </a:cubicBezTo>
                  <a:lnTo>
                    <a:pt x="0" y="0"/>
                  </a:lnTo>
                  <a:lnTo>
                    <a:pt x="0" y="0"/>
                  </a:lnTo>
                  <a:lnTo>
                    <a:pt x="2387600" y="0"/>
                  </a:lnTo>
                  <a:lnTo>
                    <a:pt x="2387600" y="0"/>
                  </a:lnTo>
                  <a:lnTo>
                    <a:pt x="2387600" y="2729568"/>
                  </a:lnTo>
                  <a:cubicBezTo>
                    <a:pt x="2387600" y="2868025"/>
                    <a:pt x="2275359" y="2980266"/>
                    <a:pt x="2136902" y="2980266"/>
                  </a:cubicBezTo>
                  <a:close/>
                </a:path>
              </a:pathLst>
            </a:custGeom>
            <a:solidFill>
              <a:schemeClr val="bg1"/>
            </a:solidFill>
            <a:ln>
              <a:solidFill>
                <a:schemeClr val="tx1"/>
              </a:solidFill>
            </a:ln>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215667" tIns="142241" rIns="215667" bIns="215667" numCol="1" spcCol="1270" anchor="t" anchorCtr="0">
              <a:noAutofit/>
            </a:bodyPr>
            <a:lstStyle/>
            <a:p>
              <a:pPr marL="0" lvl="0" indent="0" algn="ctr" defTabSz="889000">
                <a:lnSpc>
                  <a:spcPct val="90000"/>
                </a:lnSpc>
                <a:spcBef>
                  <a:spcPct val="0"/>
                </a:spcBef>
                <a:spcAft>
                  <a:spcPct val="35000"/>
                </a:spcAft>
                <a:buNone/>
              </a:pPr>
              <a:r>
                <a:rPr lang="en-US" sz="2000" kern="1200" dirty="0"/>
                <a:t>Hari Krishnan C</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BE CSE (II)</a:t>
              </a:r>
            </a:p>
            <a:p>
              <a:pPr marL="0" lvl="0" indent="0" algn="ctr" defTabSz="889000">
                <a:lnSpc>
                  <a:spcPct val="90000"/>
                </a:lnSpc>
                <a:spcBef>
                  <a:spcPct val="0"/>
                </a:spcBef>
                <a:spcAft>
                  <a:spcPct val="35000"/>
                </a:spcAft>
                <a:buNone/>
              </a:pPr>
              <a:r>
                <a:rPr lang="en-US" sz="2000" kern="1200" dirty="0"/>
                <a:t>Ramco Institute of</a:t>
              </a:r>
            </a:p>
            <a:p>
              <a:pPr marL="0" lvl="0" indent="0" algn="ctr" defTabSz="889000">
                <a:lnSpc>
                  <a:spcPct val="90000"/>
                </a:lnSpc>
                <a:spcBef>
                  <a:spcPct val="0"/>
                </a:spcBef>
                <a:spcAft>
                  <a:spcPct val="35000"/>
                </a:spcAft>
                <a:buNone/>
              </a:pPr>
              <a:r>
                <a:rPr lang="en-US" sz="2000" kern="1200" dirty="0"/>
                <a:t>Technology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Developer</a:t>
              </a:r>
            </a:p>
          </p:txBody>
        </p:sp>
        <p:sp>
          <p:nvSpPr>
            <p:cNvPr id="14" name="Rectangle: Rounded Corners 13">
              <a:extLst>
                <a:ext uri="{FF2B5EF4-FFF2-40B4-BE49-F238E27FC236}">
                  <a16:creationId xmlns:a16="http://schemas.microsoft.com/office/drawing/2014/main" id="{68C90562-92DC-2876-DB68-06101E56E979}"/>
                </a:ext>
              </a:extLst>
            </p:cNvPr>
            <p:cNvSpPr/>
            <p:nvPr/>
          </p:nvSpPr>
          <p:spPr>
            <a:xfrm>
              <a:off x="7645101" y="1484057"/>
              <a:ext cx="2387600" cy="1788160"/>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a:ln>
              <a:solidFill>
                <a:schemeClr val="tx1"/>
              </a:solidFill>
            </a:ln>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A8E986B4-67AF-4535-CEF6-430FD52C4051}"/>
                </a:ext>
              </a:extLst>
            </p:cNvPr>
            <p:cNvSpPr/>
            <p:nvPr/>
          </p:nvSpPr>
          <p:spPr>
            <a:xfrm>
              <a:off x="7645101" y="3597337"/>
              <a:ext cx="2387601" cy="2980266"/>
            </a:xfrm>
            <a:custGeom>
              <a:avLst/>
              <a:gdLst>
                <a:gd name="connsiteX0" fmla="*/ 250698 w 2387600"/>
                <a:gd name="connsiteY0" fmla="*/ 0 h 2980266"/>
                <a:gd name="connsiteX1" fmla="*/ 2136902 w 2387600"/>
                <a:gd name="connsiteY1" fmla="*/ 0 h 2980266"/>
                <a:gd name="connsiteX2" fmla="*/ 2387600 w 2387600"/>
                <a:gd name="connsiteY2" fmla="*/ 250698 h 2980266"/>
                <a:gd name="connsiteX3" fmla="*/ 2387600 w 2387600"/>
                <a:gd name="connsiteY3" fmla="*/ 2980266 h 2980266"/>
                <a:gd name="connsiteX4" fmla="*/ 2387600 w 2387600"/>
                <a:gd name="connsiteY4" fmla="*/ 2980266 h 2980266"/>
                <a:gd name="connsiteX5" fmla="*/ 0 w 2387600"/>
                <a:gd name="connsiteY5" fmla="*/ 2980266 h 2980266"/>
                <a:gd name="connsiteX6" fmla="*/ 0 w 2387600"/>
                <a:gd name="connsiteY6" fmla="*/ 2980266 h 2980266"/>
                <a:gd name="connsiteX7" fmla="*/ 0 w 2387600"/>
                <a:gd name="connsiteY7" fmla="*/ 250698 h 2980266"/>
                <a:gd name="connsiteX8" fmla="*/ 250698 w 238760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00" h="2980266">
                  <a:moveTo>
                    <a:pt x="2136902" y="2980266"/>
                  </a:moveTo>
                  <a:lnTo>
                    <a:pt x="250698" y="2980266"/>
                  </a:lnTo>
                  <a:cubicBezTo>
                    <a:pt x="112241" y="2980266"/>
                    <a:pt x="0" y="2868025"/>
                    <a:pt x="0" y="2729568"/>
                  </a:cubicBezTo>
                  <a:lnTo>
                    <a:pt x="0" y="0"/>
                  </a:lnTo>
                  <a:lnTo>
                    <a:pt x="0" y="0"/>
                  </a:lnTo>
                  <a:lnTo>
                    <a:pt x="2387600" y="0"/>
                  </a:lnTo>
                  <a:lnTo>
                    <a:pt x="2387600" y="0"/>
                  </a:lnTo>
                  <a:lnTo>
                    <a:pt x="2387600" y="2729568"/>
                  </a:lnTo>
                  <a:cubicBezTo>
                    <a:pt x="2387600" y="2868025"/>
                    <a:pt x="2275359" y="2980266"/>
                    <a:pt x="2136902" y="2980266"/>
                  </a:cubicBezTo>
                  <a:close/>
                </a:path>
              </a:pathLst>
            </a:custGeom>
            <a:solidFill>
              <a:schemeClr val="bg1"/>
            </a:solidFill>
            <a:ln>
              <a:solidFill>
                <a:schemeClr val="tx1"/>
              </a:solidFill>
            </a:ln>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215667" tIns="142240" rIns="215668" bIns="215667" numCol="1" spcCol="1270" anchor="t" anchorCtr="0">
              <a:noAutofit/>
            </a:bodyPr>
            <a:lstStyle/>
            <a:p>
              <a:pPr marL="0" lvl="0" indent="0" algn="ctr" defTabSz="889000">
                <a:lnSpc>
                  <a:spcPct val="90000"/>
                </a:lnSpc>
                <a:spcBef>
                  <a:spcPct val="0"/>
                </a:spcBef>
                <a:spcAft>
                  <a:spcPct val="35000"/>
                </a:spcAft>
                <a:buNone/>
              </a:pPr>
              <a:r>
                <a:rPr lang="en-US" sz="2000" kern="1200" dirty="0"/>
                <a:t>Deepalakshmi M</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BE CSE (II)</a:t>
              </a:r>
            </a:p>
            <a:p>
              <a:pPr marL="0" lvl="0" indent="0" algn="ctr" defTabSz="889000">
                <a:lnSpc>
                  <a:spcPct val="90000"/>
                </a:lnSpc>
                <a:spcBef>
                  <a:spcPct val="0"/>
                </a:spcBef>
                <a:spcAft>
                  <a:spcPct val="35000"/>
                </a:spcAft>
                <a:buNone/>
              </a:pPr>
              <a:r>
                <a:rPr lang="en-US" sz="2000" kern="1200" dirty="0"/>
                <a:t>Ramco Institute of</a:t>
              </a:r>
            </a:p>
            <a:p>
              <a:pPr marL="0" lvl="0" indent="0" algn="ctr" defTabSz="889000">
                <a:lnSpc>
                  <a:spcPct val="90000"/>
                </a:lnSpc>
                <a:spcBef>
                  <a:spcPct val="0"/>
                </a:spcBef>
                <a:spcAft>
                  <a:spcPct val="35000"/>
                </a:spcAft>
                <a:buNone/>
              </a:pPr>
              <a:r>
                <a:rPr lang="en-US" sz="2000" kern="1200" dirty="0"/>
                <a:t>Technology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Analyst</a:t>
              </a:r>
            </a:p>
          </p:txBody>
        </p:sp>
        <p:sp>
          <p:nvSpPr>
            <p:cNvPr id="6" name="Rectangle: Rounded Corners 5">
              <a:extLst>
                <a:ext uri="{FF2B5EF4-FFF2-40B4-BE49-F238E27FC236}">
                  <a16:creationId xmlns:a16="http://schemas.microsoft.com/office/drawing/2014/main" id="{E38C1343-53DF-23F5-D399-4A4878F81D78}"/>
                </a:ext>
              </a:extLst>
            </p:cNvPr>
            <p:cNvSpPr/>
            <p:nvPr/>
          </p:nvSpPr>
          <p:spPr>
            <a:xfrm>
              <a:off x="10271460" y="1463734"/>
              <a:ext cx="2387600" cy="1788160"/>
            </a:xfrm>
            <a:prstGeom prst="roundRect">
              <a:avLst>
                <a:gd name="adj" fmla="val 10000"/>
              </a:avLst>
            </a:prstGeom>
            <a:blipFill>
              <a:blip r:embed="rId5">
                <a:extLst>
                  <a:ext uri="{28A0092B-C50C-407E-A947-70E740481C1C}">
                    <a14:useLocalDpi xmlns:a14="http://schemas.microsoft.com/office/drawing/2010/main" val="0"/>
                  </a:ext>
                </a:extLst>
              </a:blip>
              <a:stretch>
                <a:fillRect/>
              </a:stretch>
            </a:blipFill>
            <a:ln>
              <a:solidFill>
                <a:schemeClr val="tx1"/>
              </a:solidFill>
            </a:ln>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84AEC13-24AE-8E11-9873-4F6F52F5CB52}"/>
                </a:ext>
              </a:extLst>
            </p:cNvPr>
            <p:cNvSpPr/>
            <p:nvPr/>
          </p:nvSpPr>
          <p:spPr>
            <a:xfrm>
              <a:off x="10271460" y="3577013"/>
              <a:ext cx="2458424" cy="2980267"/>
            </a:xfrm>
            <a:custGeom>
              <a:avLst/>
              <a:gdLst>
                <a:gd name="connsiteX0" fmla="*/ 250698 w 2387600"/>
                <a:gd name="connsiteY0" fmla="*/ 0 h 2980266"/>
                <a:gd name="connsiteX1" fmla="*/ 2136902 w 2387600"/>
                <a:gd name="connsiteY1" fmla="*/ 0 h 2980266"/>
                <a:gd name="connsiteX2" fmla="*/ 2387600 w 2387600"/>
                <a:gd name="connsiteY2" fmla="*/ 250698 h 2980266"/>
                <a:gd name="connsiteX3" fmla="*/ 2387600 w 2387600"/>
                <a:gd name="connsiteY3" fmla="*/ 2980266 h 2980266"/>
                <a:gd name="connsiteX4" fmla="*/ 2387600 w 2387600"/>
                <a:gd name="connsiteY4" fmla="*/ 2980266 h 2980266"/>
                <a:gd name="connsiteX5" fmla="*/ 0 w 2387600"/>
                <a:gd name="connsiteY5" fmla="*/ 2980266 h 2980266"/>
                <a:gd name="connsiteX6" fmla="*/ 0 w 2387600"/>
                <a:gd name="connsiteY6" fmla="*/ 2980266 h 2980266"/>
                <a:gd name="connsiteX7" fmla="*/ 0 w 2387600"/>
                <a:gd name="connsiteY7" fmla="*/ 250698 h 2980266"/>
                <a:gd name="connsiteX8" fmla="*/ 250698 w 2387600"/>
                <a:gd name="connsiteY8" fmla="*/ 0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7600" h="2980266">
                  <a:moveTo>
                    <a:pt x="2136902" y="2980266"/>
                  </a:moveTo>
                  <a:lnTo>
                    <a:pt x="250698" y="2980266"/>
                  </a:lnTo>
                  <a:cubicBezTo>
                    <a:pt x="112241" y="2980266"/>
                    <a:pt x="0" y="2868025"/>
                    <a:pt x="0" y="2729568"/>
                  </a:cubicBezTo>
                  <a:lnTo>
                    <a:pt x="0" y="0"/>
                  </a:lnTo>
                  <a:lnTo>
                    <a:pt x="0" y="0"/>
                  </a:lnTo>
                  <a:lnTo>
                    <a:pt x="2387600" y="0"/>
                  </a:lnTo>
                  <a:lnTo>
                    <a:pt x="2387600" y="0"/>
                  </a:lnTo>
                  <a:lnTo>
                    <a:pt x="2387600" y="2729568"/>
                  </a:lnTo>
                  <a:cubicBezTo>
                    <a:pt x="2387600" y="2868025"/>
                    <a:pt x="2275359" y="2980266"/>
                    <a:pt x="2136902" y="2980266"/>
                  </a:cubicBezTo>
                  <a:close/>
                </a:path>
              </a:pathLst>
            </a:custGeom>
            <a:solidFill>
              <a:schemeClr val="bg1"/>
            </a:solidFill>
            <a:ln>
              <a:solidFill>
                <a:schemeClr val="tx1"/>
              </a:solidFill>
            </a:ln>
            <a:scene3d>
              <a:camera prst="orthographicFront"/>
              <a:lightRig rig="flat" dir="t"/>
            </a:scene3d>
            <a:sp3d prstMaterial="dkEdge">
              <a:bevelT w="8200" h="38100"/>
            </a:sp3d>
          </p:spPr>
          <p:style>
            <a:lnRef idx="0">
              <a:schemeClr val="dk1">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215667" tIns="142241" rIns="215667" bIns="215667" numCol="1" spcCol="1270" anchor="t" anchorCtr="0">
              <a:noAutofit/>
            </a:bodyPr>
            <a:lstStyle/>
            <a:p>
              <a:pPr marL="0" lvl="0" indent="0" algn="ctr" defTabSz="889000">
                <a:lnSpc>
                  <a:spcPct val="90000"/>
                </a:lnSpc>
                <a:spcBef>
                  <a:spcPct val="0"/>
                </a:spcBef>
                <a:spcAft>
                  <a:spcPct val="35000"/>
                </a:spcAft>
                <a:buNone/>
              </a:pPr>
              <a:r>
                <a:rPr lang="en-US" sz="2000" dirty="0"/>
                <a:t>Darshan Sivakumar</a:t>
              </a:r>
              <a:endParaRPr lang="en-US" sz="2000" kern="1200" dirty="0"/>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kern="1200" dirty="0"/>
                <a:t>BE CSE (II)</a:t>
              </a:r>
            </a:p>
            <a:p>
              <a:pPr marL="0" lvl="0" indent="0" algn="ctr" defTabSz="889000">
                <a:lnSpc>
                  <a:spcPct val="90000"/>
                </a:lnSpc>
                <a:spcBef>
                  <a:spcPct val="0"/>
                </a:spcBef>
                <a:spcAft>
                  <a:spcPct val="35000"/>
                </a:spcAft>
                <a:buNone/>
              </a:pPr>
              <a:r>
                <a:rPr lang="en-US" sz="2000" kern="1200" dirty="0"/>
                <a:t>Ramco Institute of</a:t>
              </a:r>
            </a:p>
            <a:p>
              <a:pPr marL="0" lvl="0" indent="0" algn="ctr" defTabSz="889000">
                <a:lnSpc>
                  <a:spcPct val="90000"/>
                </a:lnSpc>
                <a:spcBef>
                  <a:spcPct val="0"/>
                </a:spcBef>
                <a:spcAft>
                  <a:spcPct val="35000"/>
                </a:spcAft>
                <a:buNone/>
              </a:pPr>
              <a:r>
                <a:rPr lang="en-US" sz="2000" kern="1200" dirty="0"/>
                <a:t>Technology</a:t>
              </a:r>
            </a:p>
            <a:p>
              <a:pPr marL="0" lvl="0" indent="0" algn="ctr" defTabSz="889000">
                <a:lnSpc>
                  <a:spcPct val="90000"/>
                </a:lnSpc>
                <a:spcBef>
                  <a:spcPct val="0"/>
                </a:spcBef>
                <a:spcAft>
                  <a:spcPct val="35000"/>
                </a:spcAft>
                <a:buNone/>
              </a:pPr>
              <a:endParaRPr lang="en-US" sz="2000" kern="1200" dirty="0"/>
            </a:p>
            <a:p>
              <a:pPr marL="0" lvl="0" indent="0" algn="ctr" defTabSz="889000">
                <a:lnSpc>
                  <a:spcPct val="90000"/>
                </a:lnSpc>
                <a:spcBef>
                  <a:spcPct val="0"/>
                </a:spcBef>
                <a:spcAft>
                  <a:spcPct val="35000"/>
                </a:spcAft>
                <a:buNone/>
              </a:pPr>
              <a:r>
                <a:rPr lang="en-US" sz="2000" dirty="0"/>
                <a:t>Cloud Architect</a:t>
              </a:r>
              <a:endParaRPr lang="en-US" sz="2000" kern="1200" dirty="0"/>
            </a:p>
          </p:txBody>
        </p:sp>
      </p:grpSp>
      <p:sp>
        <p:nvSpPr>
          <p:cNvPr id="3" name="TextBox 2">
            <a:extLst>
              <a:ext uri="{FF2B5EF4-FFF2-40B4-BE49-F238E27FC236}">
                <a16:creationId xmlns:a16="http://schemas.microsoft.com/office/drawing/2014/main" id="{E953E51F-41A0-A58B-43E6-36C90BAFC41E}"/>
              </a:ext>
            </a:extLst>
          </p:cNvPr>
          <p:cNvSpPr txBox="1"/>
          <p:nvPr/>
        </p:nvSpPr>
        <p:spPr>
          <a:xfrm>
            <a:off x="3489649" y="569167"/>
            <a:ext cx="5225143" cy="584775"/>
          </a:xfrm>
          <a:prstGeom prst="rect">
            <a:avLst/>
          </a:prstGeom>
          <a:noFill/>
        </p:spPr>
        <p:txBody>
          <a:bodyPr wrap="square" rtlCol="0">
            <a:spAutoFit/>
          </a:bodyPr>
          <a:lstStyle/>
          <a:p>
            <a:pPr algn="ctr"/>
            <a:r>
              <a:rPr lang="en-US" sz="3200" u="sng" dirty="0"/>
              <a:t>Team</a:t>
            </a:r>
            <a:r>
              <a:rPr lang="en-US" sz="3200" dirty="0"/>
              <a:t>: </a:t>
            </a:r>
            <a:r>
              <a:rPr lang="en-US" sz="3200" dirty="0">
                <a:solidFill>
                  <a:srgbClr val="FF0000"/>
                </a:solidFill>
              </a:rPr>
              <a:t>Squishy Coders</a:t>
            </a:r>
          </a:p>
        </p:txBody>
      </p:sp>
      <p:grpSp>
        <p:nvGrpSpPr>
          <p:cNvPr id="9" name="Group 8">
            <a:extLst>
              <a:ext uri="{FF2B5EF4-FFF2-40B4-BE49-F238E27FC236}">
                <a16:creationId xmlns:a16="http://schemas.microsoft.com/office/drawing/2014/main" id="{82559ABB-D3A4-9604-CA44-CD66C7578D45}"/>
              </a:ext>
            </a:extLst>
          </p:cNvPr>
          <p:cNvGrpSpPr/>
          <p:nvPr/>
        </p:nvGrpSpPr>
        <p:grpSpPr>
          <a:xfrm>
            <a:off x="10954657" y="5864742"/>
            <a:ext cx="1943877" cy="1093431"/>
            <a:chOff x="9710057" y="3108842"/>
            <a:chExt cx="1943877" cy="1093431"/>
          </a:xfrm>
        </p:grpSpPr>
        <p:pic>
          <p:nvPicPr>
            <p:cNvPr id="7" name="Picture 6">
              <a:extLst>
                <a:ext uri="{FF2B5EF4-FFF2-40B4-BE49-F238E27FC236}">
                  <a16:creationId xmlns:a16="http://schemas.microsoft.com/office/drawing/2014/main" id="{7C073177-FC0B-F48A-1CA3-A3450DAF50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8" name="TextBox 7">
              <a:extLst>
                <a:ext uri="{FF2B5EF4-FFF2-40B4-BE49-F238E27FC236}">
                  <a16:creationId xmlns:a16="http://schemas.microsoft.com/office/drawing/2014/main" id="{7C34DC10-02EF-9A12-A36A-A5380CE0A5FD}"/>
                </a:ext>
              </a:extLst>
            </p:cNvPr>
            <p:cNvSpPr txBox="1"/>
            <p:nvPr/>
          </p:nvSpPr>
          <p:spPr>
            <a:xfrm>
              <a:off x="10532268" y="3509963"/>
              <a:ext cx="226147" cy="307777"/>
            </a:xfrm>
            <a:prstGeom prst="rect">
              <a:avLst/>
            </a:prstGeom>
            <a:noFill/>
          </p:spPr>
          <p:txBody>
            <a:bodyPr wrap="square" rtlCol="0">
              <a:spAutoFit/>
            </a:bodyPr>
            <a:lstStyle/>
            <a:p>
              <a:pPr algn="ctr"/>
              <a:r>
                <a:rPr lang="en-US" sz="1400" dirty="0"/>
                <a:t>2</a:t>
              </a:r>
            </a:p>
          </p:txBody>
        </p:sp>
      </p:grpSp>
    </p:spTree>
    <p:extLst>
      <p:ext uri="{BB962C8B-B14F-4D97-AF65-F5344CB8AC3E}">
        <p14:creationId xmlns:p14="http://schemas.microsoft.com/office/powerpoint/2010/main" val="267906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B1DB32-7834-DC30-D363-419770E6E311}"/>
              </a:ext>
            </a:extLst>
          </p:cNvPr>
          <p:cNvSpPr txBox="1"/>
          <p:nvPr/>
        </p:nvSpPr>
        <p:spPr>
          <a:xfrm>
            <a:off x="377824" y="155714"/>
            <a:ext cx="11399043" cy="707886"/>
          </a:xfrm>
          <a:prstGeom prst="rect">
            <a:avLst/>
          </a:prstGeom>
          <a:noFill/>
        </p:spPr>
        <p:txBody>
          <a:bodyPr wrap="square" rtlCol="0">
            <a:spAutoFit/>
          </a:bodyPr>
          <a:lstStyle/>
          <a:p>
            <a:r>
              <a:rPr lang="en-US" sz="4000" b="1" dirty="0">
                <a:solidFill>
                  <a:srgbClr val="FF8AEF"/>
                </a:solidFill>
              </a:rPr>
              <a:t>PROBLEM STATEMENT </a:t>
            </a:r>
          </a:p>
        </p:txBody>
      </p:sp>
      <p:sp>
        <p:nvSpPr>
          <p:cNvPr id="5" name="TextBox 4">
            <a:extLst>
              <a:ext uri="{FF2B5EF4-FFF2-40B4-BE49-F238E27FC236}">
                <a16:creationId xmlns:a16="http://schemas.microsoft.com/office/drawing/2014/main" id="{901BB954-12FD-DE28-6EFA-7E55F2D8C46E}"/>
              </a:ext>
            </a:extLst>
          </p:cNvPr>
          <p:cNvSpPr txBox="1"/>
          <p:nvPr/>
        </p:nvSpPr>
        <p:spPr>
          <a:xfrm>
            <a:off x="939800" y="1330325"/>
            <a:ext cx="10312400" cy="646331"/>
          </a:xfrm>
          <a:prstGeom prst="rect">
            <a:avLst/>
          </a:prstGeom>
          <a:noFill/>
        </p:spPr>
        <p:txBody>
          <a:bodyPr wrap="square" rtlCol="0">
            <a:spAutoFit/>
          </a:bodyPr>
          <a:lstStyle/>
          <a:p>
            <a:r>
              <a:rPr lang="en-US" i="1" dirty="0">
                <a:solidFill>
                  <a:srgbClr val="FF0000"/>
                </a:solidFill>
              </a:rPr>
              <a:t>“</a:t>
            </a:r>
            <a:r>
              <a:rPr lang="en-US" i="1" dirty="0">
                <a:solidFill>
                  <a:srgbClr val="FF0000"/>
                </a:solidFill>
                <a:latin typeface="Poor Richard" panose="02080502050505020702" pitchFamily="18" charset="0"/>
              </a:rPr>
              <a:t>77% of the population associates heart pain with heart attacks, leading to mental distress and confusion with ulcer symptoms.”</a:t>
            </a:r>
          </a:p>
        </p:txBody>
      </p:sp>
      <p:sp>
        <p:nvSpPr>
          <p:cNvPr id="6" name="TextBox 5">
            <a:extLst>
              <a:ext uri="{FF2B5EF4-FFF2-40B4-BE49-F238E27FC236}">
                <a16:creationId xmlns:a16="http://schemas.microsoft.com/office/drawing/2014/main" id="{B2138E80-2816-9831-544E-6BFAD10268DF}"/>
              </a:ext>
            </a:extLst>
          </p:cNvPr>
          <p:cNvSpPr txBox="1"/>
          <p:nvPr/>
        </p:nvSpPr>
        <p:spPr>
          <a:xfrm>
            <a:off x="7862047" y="1976656"/>
            <a:ext cx="3390153" cy="4247317"/>
          </a:xfrm>
          <a:prstGeom prst="rect">
            <a:avLst/>
          </a:prstGeom>
          <a:ln>
            <a:solidFill>
              <a:srgbClr val="FF8AE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dirty="0"/>
              <a:t>Many older adults suffer from ulcers, with many losing their lives due to misdiagnosis or confusion between </a:t>
            </a:r>
            <a:r>
              <a:rPr lang="en-US" b="1" dirty="0"/>
              <a:t>heart</a:t>
            </a:r>
            <a:r>
              <a:rPr lang="en-US" dirty="0"/>
              <a:t> </a:t>
            </a:r>
            <a:r>
              <a:rPr lang="en-US" b="1" dirty="0"/>
              <a:t>disease</a:t>
            </a:r>
            <a:r>
              <a:rPr lang="en-US" dirty="0"/>
              <a:t> and </a:t>
            </a:r>
            <a:r>
              <a:rPr lang="en-US" b="1" dirty="0"/>
              <a:t>ulcers</a:t>
            </a:r>
            <a:r>
              <a:rPr lang="en-US" dirty="0"/>
              <a:t>. This mismanagement leads to unnecessary fears and anxiety, highlighting the </a:t>
            </a:r>
            <a:r>
              <a:rPr lang="en-US" b="1" dirty="0"/>
              <a:t>urgent</a:t>
            </a:r>
            <a:r>
              <a:rPr lang="en-US" dirty="0"/>
              <a:t> need for a reliable, budget-friendly tool. Such a device should provide realtime health monitoring, accurate diagnosis, and timely intervention, offering assurance and support to the elderly while </a:t>
            </a:r>
            <a:r>
              <a:rPr lang="en-US" b="1" dirty="0"/>
              <a:t>boosting their confidence </a:t>
            </a:r>
            <a:r>
              <a:rPr lang="en-US" dirty="0"/>
              <a:t>and overall well-being.</a:t>
            </a:r>
          </a:p>
        </p:txBody>
      </p:sp>
      <p:pic>
        <p:nvPicPr>
          <p:cNvPr id="1026" name="Picture 2" descr="Stomachache concept illustration">
            <a:extLst>
              <a:ext uri="{FF2B5EF4-FFF2-40B4-BE49-F238E27FC236}">
                <a16:creationId xmlns:a16="http://schemas.microsoft.com/office/drawing/2014/main" id="{6E62D859-2E86-CF5A-882C-24599E8CE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2420844"/>
            <a:ext cx="3106831" cy="31068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art attack concept illustration">
            <a:extLst>
              <a:ext uri="{FF2B5EF4-FFF2-40B4-BE49-F238E27FC236}">
                <a16:creationId xmlns:a16="http://schemas.microsoft.com/office/drawing/2014/main" id="{4D5B6E36-69B5-3F68-29F0-04DBC6206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297" y="2420844"/>
            <a:ext cx="3106831" cy="31068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232F68-3C5A-4A7F-3A48-C86ECFEFE72C}"/>
              </a:ext>
            </a:extLst>
          </p:cNvPr>
          <p:cNvSpPr txBox="1"/>
          <p:nvPr/>
        </p:nvSpPr>
        <p:spPr>
          <a:xfrm>
            <a:off x="2381810" y="5672321"/>
            <a:ext cx="591671" cy="369332"/>
          </a:xfrm>
          <a:prstGeom prst="rect">
            <a:avLst/>
          </a:prstGeom>
          <a:noFill/>
        </p:spPr>
        <p:txBody>
          <a:bodyPr wrap="square" rtlCol="0">
            <a:spAutoFit/>
          </a:bodyPr>
          <a:lstStyle/>
          <a:p>
            <a:r>
              <a:rPr lang="en-US" dirty="0">
                <a:solidFill>
                  <a:srgbClr val="FF8AEF"/>
                </a:solidFill>
              </a:rPr>
              <a:t>This</a:t>
            </a:r>
          </a:p>
        </p:txBody>
      </p:sp>
      <p:sp>
        <p:nvSpPr>
          <p:cNvPr id="7" name="TextBox 6">
            <a:extLst>
              <a:ext uri="{FF2B5EF4-FFF2-40B4-BE49-F238E27FC236}">
                <a16:creationId xmlns:a16="http://schemas.microsoft.com/office/drawing/2014/main" id="{D857FA73-EAAB-27B5-6E49-C0B6E0FD5C9C}"/>
              </a:ext>
            </a:extLst>
          </p:cNvPr>
          <p:cNvSpPr txBox="1"/>
          <p:nvPr/>
        </p:nvSpPr>
        <p:spPr>
          <a:xfrm>
            <a:off x="5107080" y="5672321"/>
            <a:ext cx="744071" cy="369332"/>
          </a:xfrm>
          <a:prstGeom prst="rect">
            <a:avLst/>
          </a:prstGeom>
          <a:noFill/>
        </p:spPr>
        <p:txBody>
          <a:bodyPr wrap="square" rtlCol="0">
            <a:spAutoFit/>
          </a:bodyPr>
          <a:lstStyle/>
          <a:p>
            <a:r>
              <a:rPr lang="en-US" dirty="0">
                <a:solidFill>
                  <a:srgbClr val="FF8AEF"/>
                </a:solidFill>
              </a:rPr>
              <a:t>That</a:t>
            </a:r>
          </a:p>
        </p:txBody>
      </p:sp>
      <p:sp>
        <p:nvSpPr>
          <p:cNvPr id="8" name="TextBox 7">
            <a:extLst>
              <a:ext uri="{FF2B5EF4-FFF2-40B4-BE49-F238E27FC236}">
                <a16:creationId xmlns:a16="http://schemas.microsoft.com/office/drawing/2014/main" id="{2BF37697-645A-2E12-3CF2-6848A5A0555C}"/>
              </a:ext>
            </a:extLst>
          </p:cNvPr>
          <p:cNvSpPr txBox="1"/>
          <p:nvPr/>
        </p:nvSpPr>
        <p:spPr>
          <a:xfrm>
            <a:off x="3842149" y="5672321"/>
            <a:ext cx="396262" cy="369332"/>
          </a:xfrm>
          <a:prstGeom prst="rect">
            <a:avLst/>
          </a:prstGeom>
          <a:noFill/>
        </p:spPr>
        <p:txBody>
          <a:bodyPr wrap="none" rtlCol="0">
            <a:spAutoFit/>
          </a:bodyPr>
          <a:lstStyle/>
          <a:p>
            <a:r>
              <a:rPr lang="en-US" dirty="0"/>
              <a:t>||</a:t>
            </a:r>
          </a:p>
        </p:txBody>
      </p:sp>
      <p:grpSp>
        <p:nvGrpSpPr>
          <p:cNvPr id="9" name="Group 8">
            <a:extLst>
              <a:ext uri="{FF2B5EF4-FFF2-40B4-BE49-F238E27FC236}">
                <a16:creationId xmlns:a16="http://schemas.microsoft.com/office/drawing/2014/main" id="{EE1A526F-25CD-A7A2-275B-6D80DD9490C6}"/>
              </a:ext>
            </a:extLst>
          </p:cNvPr>
          <p:cNvGrpSpPr/>
          <p:nvPr/>
        </p:nvGrpSpPr>
        <p:grpSpPr>
          <a:xfrm>
            <a:off x="10954657" y="5864742"/>
            <a:ext cx="1943877" cy="1093431"/>
            <a:chOff x="9710057" y="3108842"/>
            <a:chExt cx="1943877" cy="1093431"/>
          </a:xfrm>
        </p:grpSpPr>
        <p:pic>
          <p:nvPicPr>
            <p:cNvPr id="10" name="Picture 9">
              <a:extLst>
                <a:ext uri="{FF2B5EF4-FFF2-40B4-BE49-F238E27FC236}">
                  <a16:creationId xmlns:a16="http://schemas.microsoft.com/office/drawing/2014/main" id="{1B5C388E-DC41-62B0-8EC1-50CAA35AF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11" name="TextBox 10">
              <a:extLst>
                <a:ext uri="{FF2B5EF4-FFF2-40B4-BE49-F238E27FC236}">
                  <a16:creationId xmlns:a16="http://schemas.microsoft.com/office/drawing/2014/main" id="{B94B07CB-E904-C6F8-CF17-356BDF891851}"/>
                </a:ext>
              </a:extLst>
            </p:cNvPr>
            <p:cNvSpPr txBox="1"/>
            <p:nvPr/>
          </p:nvSpPr>
          <p:spPr>
            <a:xfrm>
              <a:off x="10532268" y="3509963"/>
              <a:ext cx="226147" cy="307777"/>
            </a:xfrm>
            <a:prstGeom prst="rect">
              <a:avLst/>
            </a:prstGeom>
            <a:noFill/>
          </p:spPr>
          <p:txBody>
            <a:bodyPr wrap="square" rtlCol="0">
              <a:spAutoFit/>
            </a:bodyPr>
            <a:lstStyle/>
            <a:p>
              <a:pPr algn="ctr"/>
              <a:r>
                <a:rPr lang="en-US" sz="1400" dirty="0"/>
                <a:t>3</a:t>
              </a:r>
            </a:p>
          </p:txBody>
        </p:sp>
      </p:grpSp>
    </p:spTree>
    <p:extLst>
      <p:ext uri="{BB962C8B-B14F-4D97-AF65-F5344CB8AC3E}">
        <p14:creationId xmlns:p14="http://schemas.microsoft.com/office/powerpoint/2010/main" val="390091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4A9799-1031-04F3-06BD-C288DF5C5E46}"/>
              </a:ext>
            </a:extLst>
          </p:cNvPr>
          <p:cNvSpPr txBox="1"/>
          <p:nvPr/>
        </p:nvSpPr>
        <p:spPr>
          <a:xfrm>
            <a:off x="374650" y="0"/>
            <a:ext cx="11306362" cy="707886"/>
          </a:xfrm>
          <a:prstGeom prst="rect">
            <a:avLst/>
          </a:prstGeom>
          <a:noFill/>
        </p:spPr>
        <p:txBody>
          <a:bodyPr wrap="square" rtlCol="0">
            <a:spAutoFit/>
          </a:bodyPr>
          <a:lstStyle/>
          <a:p>
            <a:r>
              <a:rPr lang="en-US" sz="4000" b="1" dirty="0">
                <a:solidFill>
                  <a:srgbClr val="FF8AEF"/>
                </a:solidFill>
              </a:rPr>
              <a:t>SOLUTION OVERVIEW </a:t>
            </a:r>
          </a:p>
        </p:txBody>
      </p:sp>
      <p:sp>
        <p:nvSpPr>
          <p:cNvPr id="5" name="TextBox 4">
            <a:extLst>
              <a:ext uri="{FF2B5EF4-FFF2-40B4-BE49-F238E27FC236}">
                <a16:creationId xmlns:a16="http://schemas.microsoft.com/office/drawing/2014/main" id="{371E29DA-9462-B327-1C2C-2617DD3E6D16}"/>
              </a:ext>
            </a:extLst>
          </p:cNvPr>
          <p:cNvSpPr txBox="1"/>
          <p:nvPr/>
        </p:nvSpPr>
        <p:spPr>
          <a:xfrm>
            <a:off x="3206750" y="1286599"/>
            <a:ext cx="688975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ML model senses the </a:t>
            </a:r>
            <a:r>
              <a:rPr lang="en-US" sz="2400" b="1" dirty="0">
                <a:solidFill>
                  <a:srgbClr val="FF0000"/>
                </a:solidFill>
              </a:rPr>
              <a:t>PROTEINS</a:t>
            </a:r>
            <a:r>
              <a:rPr lang="en-US" sz="2400" dirty="0"/>
              <a:t> from the body analyzed through the wrist skin.</a:t>
            </a:r>
          </a:p>
          <a:p>
            <a:pPr marL="285750" indent="-285750">
              <a:buFont typeface="Arial" panose="020B0604020202020204" pitchFamily="34" charset="0"/>
              <a:buChar char="•"/>
            </a:pPr>
            <a:r>
              <a:rPr lang="en-US" sz="2400" dirty="0"/>
              <a:t>It collects the data in </a:t>
            </a:r>
            <a:r>
              <a:rPr lang="en-US" sz="2400" b="1" dirty="0">
                <a:solidFill>
                  <a:srgbClr val="FF0000"/>
                </a:solidFill>
              </a:rPr>
              <a:t>real time</a:t>
            </a:r>
            <a:r>
              <a:rPr lang="en-US" sz="2400" b="1" dirty="0"/>
              <a:t> </a:t>
            </a:r>
            <a:r>
              <a:rPr lang="en-US" sz="2400" dirty="0"/>
              <a:t>mode and constantly checking the health. </a:t>
            </a:r>
          </a:p>
          <a:p>
            <a:pPr marL="285750" indent="-285750">
              <a:buFont typeface="Arial" panose="020B0604020202020204" pitchFamily="34" charset="0"/>
              <a:buChar char="•"/>
            </a:pPr>
            <a:r>
              <a:rPr lang="en-US" sz="2400" dirty="0"/>
              <a:t>It provide the </a:t>
            </a:r>
            <a:r>
              <a:rPr lang="en-US" sz="2400" b="1" dirty="0">
                <a:solidFill>
                  <a:srgbClr val="FF0000"/>
                </a:solidFill>
              </a:rPr>
              <a:t>confidence</a:t>
            </a:r>
            <a:r>
              <a:rPr lang="en-US" sz="2400" b="1" dirty="0"/>
              <a:t> </a:t>
            </a:r>
            <a:r>
              <a:rPr lang="en-US" sz="2400" b="1" dirty="0">
                <a:solidFill>
                  <a:srgbClr val="FF0000"/>
                </a:solidFill>
              </a:rPr>
              <a:t>score</a:t>
            </a:r>
            <a:r>
              <a:rPr lang="en-US" sz="2400" b="1" dirty="0"/>
              <a:t> </a:t>
            </a:r>
            <a:r>
              <a:rPr lang="en-US" sz="2400" dirty="0"/>
              <a:t>for the prediction with accuracy and percentage. </a:t>
            </a:r>
          </a:p>
          <a:p>
            <a:pPr marL="285750" indent="-285750">
              <a:buFont typeface="Arial" panose="020B0604020202020204" pitchFamily="34" charset="0"/>
              <a:buChar char="•"/>
            </a:pPr>
            <a:r>
              <a:rPr lang="en-US" sz="2400" dirty="0"/>
              <a:t>From this, a person having health issue are being identified at the earlier stage and used to give the knowledge about what the person is going through. </a:t>
            </a:r>
          </a:p>
          <a:p>
            <a:pPr marL="285750" indent="-285750">
              <a:buFont typeface="Arial" panose="020B0604020202020204" pitchFamily="34" charset="0"/>
              <a:buChar char="•"/>
            </a:pPr>
            <a:r>
              <a:rPr lang="en-US" sz="2400" dirty="0"/>
              <a:t>It boosts up the confidence to the elderly people.</a:t>
            </a:r>
          </a:p>
          <a:p>
            <a:pPr marL="285750" indent="-285750">
              <a:buFont typeface="Arial" panose="020B0604020202020204" pitchFamily="34" charset="0"/>
              <a:buChar char="•"/>
            </a:pPr>
            <a:r>
              <a:rPr lang="en-US" sz="2400" dirty="0"/>
              <a:t>Scroll below for the detailed </a:t>
            </a:r>
            <a:r>
              <a:rPr lang="en-US" sz="2400" b="1" dirty="0">
                <a:solidFill>
                  <a:srgbClr val="FF0000"/>
                </a:solidFill>
              </a:rPr>
              <a:t>unique works </a:t>
            </a:r>
            <a:r>
              <a:rPr lang="en-US" sz="2400" dirty="0"/>
              <a:t>and implementations..</a:t>
            </a:r>
          </a:p>
        </p:txBody>
      </p:sp>
      <p:grpSp>
        <p:nvGrpSpPr>
          <p:cNvPr id="2" name="Group 1">
            <a:extLst>
              <a:ext uri="{FF2B5EF4-FFF2-40B4-BE49-F238E27FC236}">
                <a16:creationId xmlns:a16="http://schemas.microsoft.com/office/drawing/2014/main" id="{92A6D574-1782-12D6-FDD6-B7DE642EF483}"/>
              </a:ext>
            </a:extLst>
          </p:cNvPr>
          <p:cNvGrpSpPr/>
          <p:nvPr/>
        </p:nvGrpSpPr>
        <p:grpSpPr>
          <a:xfrm>
            <a:off x="10954657" y="5864742"/>
            <a:ext cx="1943877" cy="1093431"/>
            <a:chOff x="9710057" y="3108842"/>
            <a:chExt cx="1943877" cy="1093431"/>
          </a:xfrm>
        </p:grpSpPr>
        <p:pic>
          <p:nvPicPr>
            <p:cNvPr id="3" name="Picture 2">
              <a:extLst>
                <a:ext uri="{FF2B5EF4-FFF2-40B4-BE49-F238E27FC236}">
                  <a16:creationId xmlns:a16="http://schemas.microsoft.com/office/drawing/2014/main" id="{90BEF456-C35D-423E-EC25-64318DFC4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6" name="TextBox 5">
              <a:extLst>
                <a:ext uri="{FF2B5EF4-FFF2-40B4-BE49-F238E27FC236}">
                  <a16:creationId xmlns:a16="http://schemas.microsoft.com/office/drawing/2014/main" id="{36E9B48F-D95B-C453-D4FA-DDC5B0123FA8}"/>
                </a:ext>
              </a:extLst>
            </p:cNvPr>
            <p:cNvSpPr txBox="1"/>
            <p:nvPr/>
          </p:nvSpPr>
          <p:spPr>
            <a:xfrm>
              <a:off x="10532268" y="3509963"/>
              <a:ext cx="226147" cy="307777"/>
            </a:xfrm>
            <a:prstGeom prst="rect">
              <a:avLst/>
            </a:prstGeom>
            <a:noFill/>
          </p:spPr>
          <p:txBody>
            <a:bodyPr wrap="square" rtlCol="0">
              <a:spAutoFit/>
            </a:bodyPr>
            <a:lstStyle/>
            <a:p>
              <a:pPr algn="ctr"/>
              <a:r>
                <a:rPr lang="en-US" sz="1400" dirty="0"/>
                <a:t>4</a:t>
              </a:r>
            </a:p>
          </p:txBody>
        </p:sp>
      </p:grpSp>
      <p:grpSp>
        <p:nvGrpSpPr>
          <p:cNvPr id="9" name="Group 8">
            <a:extLst>
              <a:ext uri="{FF2B5EF4-FFF2-40B4-BE49-F238E27FC236}">
                <a16:creationId xmlns:a16="http://schemas.microsoft.com/office/drawing/2014/main" id="{D9A6E53E-11D5-2BD8-8A99-7A5CD5F5375A}"/>
              </a:ext>
            </a:extLst>
          </p:cNvPr>
          <p:cNvGrpSpPr/>
          <p:nvPr/>
        </p:nvGrpSpPr>
        <p:grpSpPr>
          <a:xfrm>
            <a:off x="830668" y="2743200"/>
            <a:ext cx="1511617" cy="1230098"/>
            <a:chOff x="821143" y="2343150"/>
            <a:chExt cx="1511617" cy="1230098"/>
          </a:xfrm>
        </p:grpSpPr>
        <p:pic>
          <p:nvPicPr>
            <p:cNvPr id="7" name="Picture 6">
              <a:extLst>
                <a:ext uri="{FF2B5EF4-FFF2-40B4-BE49-F238E27FC236}">
                  <a16:creationId xmlns:a16="http://schemas.microsoft.com/office/drawing/2014/main" id="{70E0F510-F6C6-E969-FDB4-1053149B8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295516">
              <a:off x="821143" y="2343150"/>
              <a:ext cx="1042035" cy="988918"/>
            </a:xfrm>
            <a:prstGeom prst="rect">
              <a:avLst/>
            </a:prstGeom>
          </p:spPr>
        </p:pic>
        <p:sp>
          <p:nvSpPr>
            <p:cNvPr id="8" name="TextBox 7">
              <a:extLst>
                <a:ext uri="{FF2B5EF4-FFF2-40B4-BE49-F238E27FC236}">
                  <a16:creationId xmlns:a16="http://schemas.microsoft.com/office/drawing/2014/main" id="{5C224645-1EA8-7FB4-F0B6-D32494EC9DE0}"/>
                </a:ext>
              </a:extLst>
            </p:cNvPr>
            <p:cNvSpPr txBox="1"/>
            <p:nvPr/>
          </p:nvSpPr>
          <p:spPr>
            <a:xfrm rot="19451892">
              <a:off x="1151659" y="3142361"/>
              <a:ext cx="1181101" cy="430887"/>
            </a:xfrm>
            <a:prstGeom prst="rect">
              <a:avLst/>
            </a:prstGeom>
            <a:noFill/>
          </p:spPr>
          <p:txBody>
            <a:bodyPr wrap="square" rtlCol="0">
              <a:spAutoFit/>
            </a:bodyPr>
            <a:lstStyle/>
            <a:p>
              <a:r>
                <a:rPr lang="en-US" sz="1050" dirty="0"/>
                <a:t>Scroll down know more about me</a:t>
              </a:r>
            </a:p>
          </p:txBody>
        </p:sp>
      </p:grpSp>
      <p:sp>
        <p:nvSpPr>
          <p:cNvPr id="11" name="Arrow: Chevron 10">
            <a:extLst>
              <a:ext uri="{FF2B5EF4-FFF2-40B4-BE49-F238E27FC236}">
                <a16:creationId xmlns:a16="http://schemas.microsoft.com/office/drawing/2014/main" id="{06307D05-9896-E7A0-33A1-BAD8CB6FDC03}"/>
              </a:ext>
            </a:extLst>
          </p:cNvPr>
          <p:cNvSpPr/>
          <p:nvPr/>
        </p:nvSpPr>
        <p:spPr>
          <a:xfrm rot="3089317">
            <a:off x="1855583" y="3832475"/>
            <a:ext cx="216087" cy="369632"/>
          </a:xfrm>
          <a:prstGeom prst="chevron">
            <a:avLst>
              <a:gd name="adj" fmla="val 9016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Arrow: Chevron 11">
            <a:extLst>
              <a:ext uri="{FF2B5EF4-FFF2-40B4-BE49-F238E27FC236}">
                <a16:creationId xmlns:a16="http://schemas.microsoft.com/office/drawing/2014/main" id="{6FD2A3B0-5F83-23FC-177C-C215E85AC476}"/>
              </a:ext>
            </a:extLst>
          </p:cNvPr>
          <p:cNvSpPr/>
          <p:nvPr/>
        </p:nvSpPr>
        <p:spPr>
          <a:xfrm rot="3089317">
            <a:off x="1915510" y="3898046"/>
            <a:ext cx="216087" cy="369632"/>
          </a:xfrm>
          <a:prstGeom prst="chevron">
            <a:avLst>
              <a:gd name="adj" fmla="val 90162"/>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737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B031D9-6058-D5DB-D3D4-F1AF3520B2CE}"/>
              </a:ext>
            </a:extLst>
          </p:cNvPr>
          <p:cNvSpPr txBox="1"/>
          <p:nvPr/>
        </p:nvSpPr>
        <p:spPr>
          <a:xfrm>
            <a:off x="239058" y="7135"/>
            <a:ext cx="11845365" cy="707886"/>
          </a:xfrm>
          <a:prstGeom prst="rect">
            <a:avLst/>
          </a:prstGeom>
          <a:noFill/>
        </p:spPr>
        <p:txBody>
          <a:bodyPr wrap="square" rtlCol="0">
            <a:spAutoFit/>
          </a:bodyPr>
          <a:lstStyle/>
          <a:p>
            <a:r>
              <a:rPr lang="en-US" sz="4000" b="1" dirty="0">
                <a:solidFill>
                  <a:srgbClr val="FF8AEF"/>
                </a:solidFill>
              </a:rPr>
              <a:t>METHODOLOGY &amp; APPROACH</a:t>
            </a:r>
          </a:p>
        </p:txBody>
      </p:sp>
      <p:sp>
        <p:nvSpPr>
          <p:cNvPr id="9" name="Freeform: Shape 8">
            <a:extLst>
              <a:ext uri="{FF2B5EF4-FFF2-40B4-BE49-F238E27FC236}">
                <a16:creationId xmlns:a16="http://schemas.microsoft.com/office/drawing/2014/main" id="{D22FC3A2-9A58-4980-DEFE-E5ADA98A8856}"/>
              </a:ext>
            </a:extLst>
          </p:cNvPr>
          <p:cNvSpPr/>
          <p:nvPr/>
        </p:nvSpPr>
        <p:spPr>
          <a:xfrm>
            <a:off x="4932825" y="2731312"/>
            <a:ext cx="2325808" cy="2011918"/>
          </a:xfrm>
          <a:custGeom>
            <a:avLst/>
            <a:gdLst>
              <a:gd name="connsiteX0" fmla="*/ 0 w 2325808"/>
              <a:gd name="connsiteY0" fmla="*/ 1005959 h 2011918"/>
              <a:gd name="connsiteX1" fmla="*/ 574805 w 2325808"/>
              <a:gd name="connsiteY1" fmla="*/ 0 h 2011918"/>
              <a:gd name="connsiteX2" fmla="*/ 1751003 w 2325808"/>
              <a:gd name="connsiteY2" fmla="*/ 0 h 2011918"/>
              <a:gd name="connsiteX3" fmla="*/ 2325808 w 2325808"/>
              <a:gd name="connsiteY3" fmla="*/ 1005959 h 2011918"/>
              <a:gd name="connsiteX4" fmla="*/ 1751003 w 2325808"/>
              <a:gd name="connsiteY4" fmla="*/ 2011918 h 2011918"/>
              <a:gd name="connsiteX5" fmla="*/ 574805 w 2325808"/>
              <a:gd name="connsiteY5" fmla="*/ 2011918 h 2011918"/>
              <a:gd name="connsiteX6" fmla="*/ 0 w 2325808"/>
              <a:gd name="connsiteY6" fmla="*/ 1005959 h 201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08" h="2011918">
                <a:moveTo>
                  <a:pt x="0" y="1005959"/>
                </a:moveTo>
                <a:lnTo>
                  <a:pt x="574805" y="0"/>
                </a:lnTo>
                <a:lnTo>
                  <a:pt x="1751003" y="0"/>
                </a:lnTo>
                <a:lnTo>
                  <a:pt x="2325808" y="1005959"/>
                </a:lnTo>
                <a:lnTo>
                  <a:pt x="1751003" y="2011918"/>
                </a:lnTo>
                <a:lnTo>
                  <a:pt x="574805" y="2011918"/>
                </a:lnTo>
                <a:lnTo>
                  <a:pt x="0" y="1005959"/>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08279" tIns="356263" rIns="408279" bIns="356263" numCol="1" spcCol="1270" anchor="ctr" anchorCtr="0">
            <a:noAutofit/>
          </a:bodyPr>
          <a:lstStyle/>
          <a:p>
            <a:pPr marL="0" lvl="0" indent="0" algn="ctr" defTabSz="800100">
              <a:lnSpc>
                <a:spcPct val="90000"/>
              </a:lnSpc>
              <a:spcBef>
                <a:spcPct val="0"/>
              </a:spcBef>
              <a:spcAft>
                <a:spcPct val="35000"/>
              </a:spcAft>
              <a:buNone/>
            </a:pPr>
            <a:r>
              <a:rPr lang="en-US" sz="1800" b="1" i="1" kern="1200" dirty="0">
                <a:solidFill>
                  <a:srgbClr val="FF8AEF"/>
                </a:solidFill>
              </a:rPr>
              <a:t>WEARABLE</a:t>
            </a:r>
          </a:p>
          <a:p>
            <a:pPr marL="0" lvl="0" indent="0" algn="ctr" defTabSz="800100">
              <a:lnSpc>
                <a:spcPct val="90000"/>
              </a:lnSpc>
              <a:spcBef>
                <a:spcPct val="0"/>
              </a:spcBef>
              <a:spcAft>
                <a:spcPct val="35000"/>
              </a:spcAft>
              <a:buNone/>
            </a:pPr>
            <a:r>
              <a:rPr lang="en-US" sz="1800" b="1" i="1" kern="1200" dirty="0">
                <a:solidFill>
                  <a:srgbClr val="FF8AEF"/>
                </a:solidFill>
              </a:rPr>
              <a:t> WRISTWATCH </a:t>
            </a:r>
          </a:p>
          <a:p>
            <a:pPr marL="0" lvl="0" indent="0" algn="ctr" defTabSz="800100">
              <a:lnSpc>
                <a:spcPct val="90000"/>
              </a:lnSpc>
              <a:spcBef>
                <a:spcPct val="0"/>
              </a:spcBef>
              <a:spcAft>
                <a:spcPct val="35000"/>
              </a:spcAft>
              <a:buNone/>
            </a:pPr>
            <a:r>
              <a:rPr lang="en-US" sz="1800" b="1" i="1" kern="1200" dirty="0">
                <a:solidFill>
                  <a:srgbClr val="FF8AEF"/>
                </a:solidFill>
              </a:rPr>
              <a:t>METHOD</a:t>
            </a:r>
          </a:p>
        </p:txBody>
      </p:sp>
      <p:sp>
        <p:nvSpPr>
          <p:cNvPr id="10" name="Hexagon 9">
            <a:extLst>
              <a:ext uri="{FF2B5EF4-FFF2-40B4-BE49-F238E27FC236}">
                <a16:creationId xmlns:a16="http://schemas.microsoft.com/office/drawing/2014/main" id="{64931F04-E7B5-7DC2-7E53-0E5775480435}"/>
              </a:ext>
            </a:extLst>
          </p:cNvPr>
          <p:cNvSpPr/>
          <p:nvPr/>
        </p:nvSpPr>
        <p:spPr>
          <a:xfrm>
            <a:off x="6389228" y="1768745"/>
            <a:ext cx="877520" cy="756100"/>
          </a:xfrm>
          <a:prstGeom prst="hexagon">
            <a:avLst>
              <a:gd name="adj" fmla="val 28900"/>
              <a:gd name="vf" fmla="val 115470"/>
            </a:avLst>
          </a:prstGeom>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B9CC6E16-9AF6-AECF-C74C-436B68AFCAF6}"/>
              </a:ext>
            </a:extLst>
          </p:cNvPr>
          <p:cNvSpPr/>
          <p:nvPr/>
        </p:nvSpPr>
        <p:spPr>
          <a:xfrm>
            <a:off x="5147065" y="901471"/>
            <a:ext cx="1905983" cy="1648899"/>
          </a:xfrm>
          <a:custGeom>
            <a:avLst/>
            <a:gdLst>
              <a:gd name="connsiteX0" fmla="*/ 0 w 1905983"/>
              <a:gd name="connsiteY0" fmla="*/ 824450 h 1648899"/>
              <a:gd name="connsiteX1" fmla="*/ 471090 w 1905983"/>
              <a:gd name="connsiteY1" fmla="*/ 0 h 1648899"/>
              <a:gd name="connsiteX2" fmla="*/ 1434893 w 1905983"/>
              <a:gd name="connsiteY2" fmla="*/ 0 h 1648899"/>
              <a:gd name="connsiteX3" fmla="*/ 1905983 w 1905983"/>
              <a:gd name="connsiteY3" fmla="*/ 824450 h 1648899"/>
              <a:gd name="connsiteX4" fmla="*/ 1434893 w 1905983"/>
              <a:gd name="connsiteY4" fmla="*/ 1648899 h 1648899"/>
              <a:gd name="connsiteX5" fmla="*/ 471090 w 1905983"/>
              <a:gd name="connsiteY5" fmla="*/ 1648899 h 1648899"/>
              <a:gd name="connsiteX6" fmla="*/ 0 w 1905983"/>
              <a:gd name="connsiteY6" fmla="*/ 824450 h 16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983" h="1648899">
                <a:moveTo>
                  <a:pt x="0" y="824450"/>
                </a:moveTo>
                <a:lnTo>
                  <a:pt x="471090" y="0"/>
                </a:lnTo>
                <a:lnTo>
                  <a:pt x="1434893" y="0"/>
                </a:lnTo>
                <a:lnTo>
                  <a:pt x="1905983" y="824450"/>
                </a:lnTo>
                <a:lnTo>
                  <a:pt x="1434893" y="1648899"/>
                </a:lnTo>
                <a:lnTo>
                  <a:pt x="471090" y="1648899"/>
                </a:lnTo>
                <a:lnTo>
                  <a:pt x="0" y="82445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31102" tIns="288498" rIns="331102" bIns="28849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0000"/>
                </a:solidFill>
              </a:rPr>
              <a:t>Collecting</a:t>
            </a:r>
            <a:r>
              <a:rPr lang="en-US" sz="1200" kern="1200" dirty="0"/>
              <a:t> the required dataset for ulcer and heart attack.</a:t>
            </a:r>
          </a:p>
        </p:txBody>
      </p:sp>
      <p:sp>
        <p:nvSpPr>
          <p:cNvPr id="12" name="Hexagon 11">
            <a:extLst>
              <a:ext uri="{FF2B5EF4-FFF2-40B4-BE49-F238E27FC236}">
                <a16:creationId xmlns:a16="http://schemas.microsoft.com/office/drawing/2014/main" id="{A1EC5F95-B581-CBCB-BC64-BE68C42ACF69}"/>
              </a:ext>
            </a:extLst>
          </p:cNvPr>
          <p:cNvSpPr/>
          <p:nvPr/>
        </p:nvSpPr>
        <p:spPr>
          <a:xfrm>
            <a:off x="7413362" y="3182250"/>
            <a:ext cx="877520" cy="756100"/>
          </a:xfrm>
          <a:prstGeom prst="hexagon">
            <a:avLst>
              <a:gd name="adj" fmla="val 28900"/>
              <a:gd name="vf" fmla="val 115470"/>
            </a:avLst>
          </a:prstGeom>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461AFF66-CE7D-318A-A4FB-D8D494074386}"/>
              </a:ext>
            </a:extLst>
          </p:cNvPr>
          <p:cNvSpPr/>
          <p:nvPr/>
        </p:nvSpPr>
        <p:spPr>
          <a:xfrm>
            <a:off x="6895073" y="1915654"/>
            <a:ext cx="1905983" cy="1648899"/>
          </a:xfrm>
          <a:custGeom>
            <a:avLst/>
            <a:gdLst>
              <a:gd name="connsiteX0" fmla="*/ 0 w 1905983"/>
              <a:gd name="connsiteY0" fmla="*/ 824450 h 1648899"/>
              <a:gd name="connsiteX1" fmla="*/ 471090 w 1905983"/>
              <a:gd name="connsiteY1" fmla="*/ 0 h 1648899"/>
              <a:gd name="connsiteX2" fmla="*/ 1434893 w 1905983"/>
              <a:gd name="connsiteY2" fmla="*/ 0 h 1648899"/>
              <a:gd name="connsiteX3" fmla="*/ 1905983 w 1905983"/>
              <a:gd name="connsiteY3" fmla="*/ 824450 h 1648899"/>
              <a:gd name="connsiteX4" fmla="*/ 1434893 w 1905983"/>
              <a:gd name="connsiteY4" fmla="*/ 1648899 h 1648899"/>
              <a:gd name="connsiteX5" fmla="*/ 471090 w 1905983"/>
              <a:gd name="connsiteY5" fmla="*/ 1648899 h 1648899"/>
              <a:gd name="connsiteX6" fmla="*/ 0 w 1905983"/>
              <a:gd name="connsiteY6" fmla="*/ 824450 h 16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983" h="1648899">
                <a:moveTo>
                  <a:pt x="0" y="824450"/>
                </a:moveTo>
                <a:lnTo>
                  <a:pt x="471090" y="0"/>
                </a:lnTo>
                <a:lnTo>
                  <a:pt x="1434893" y="0"/>
                </a:lnTo>
                <a:lnTo>
                  <a:pt x="1905983" y="824450"/>
                </a:lnTo>
                <a:lnTo>
                  <a:pt x="1434893" y="1648899"/>
                </a:lnTo>
                <a:lnTo>
                  <a:pt x="471090" y="1648899"/>
                </a:lnTo>
                <a:lnTo>
                  <a:pt x="0" y="82445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31102" tIns="288498" rIns="331102" bIns="28849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0000"/>
                </a:solidFill>
              </a:rPr>
              <a:t>Build</a:t>
            </a:r>
            <a:r>
              <a:rPr lang="en-US" sz="1200" kern="1200" dirty="0"/>
              <a:t> the model that differentiate these two using the information given from the wrist watch.</a:t>
            </a:r>
          </a:p>
        </p:txBody>
      </p:sp>
      <p:sp>
        <p:nvSpPr>
          <p:cNvPr id="14" name="Hexagon 13">
            <a:extLst>
              <a:ext uri="{FF2B5EF4-FFF2-40B4-BE49-F238E27FC236}">
                <a16:creationId xmlns:a16="http://schemas.microsoft.com/office/drawing/2014/main" id="{D14ABDEF-4924-6A8C-FCA6-A73971AD1AB6}"/>
              </a:ext>
            </a:extLst>
          </p:cNvPr>
          <p:cNvSpPr/>
          <p:nvPr/>
        </p:nvSpPr>
        <p:spPr>
          <a:xfrm>
            <a:off x="6701932" y="4777831"/>
            <a:ext cx="877520" cy="756100"/>
          </a:xfrm>
          <a:prstGeom prst="hexagon">
            <a:avLst>
              <a:gd name="adj" fmla="val 28900"/>
              <a:gd name="vf" fmla="val 115470"/>
            </a:avLst>
          </a:prstGeom>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A10ABF42-90FC-F642-1381-8C997E84C953}"/>
              </a:ext>
            </a:extLst>
          </p:cNvPr>
          <p:cNvSpPr/>
          <p:nvPr/>
        </p:nvSpPr>
        <p:spPr>
          <a:xfrm>
            <a:off x="6895073" y="3909422"/>
            <a:ext cx="1905983" cy="1648899"/>
          </a:xfrm>
          <a:custGeom>
            <a:avLst/>
            <a:gdLst>
              <a:gd name="connsiteX0" fmla="*/ 0 w 1905983"/>
              <a:gd name="connsiteY0" fmla="*/ 824450 h 1648899"/>
              <a:gd name="connsiteX1" fmla="*/ 471090 w 1905983"/>
              <a:gd name="connsiteY1" fmla="*/ 0 h 1648899"/>
              <a:gd name="connsiteX2" fmla="*/ 1434893 w 1905983"/>
              <a:gd name="connsiteY2" fmla="*/ 0 h 1648899"/>
              <a:gd name="connsiteX3" fmla="*/ 1905983 w 1905983"/>
              <a:gd name="connsiteY3" fmla="*/ 824450 h 1648899"/>
              <a:gd name="connsiteX4" fmla="*/ 1434893 w 1905983"/>
              <a:gd name="connsiteY4" fmla="*/ 1648899 h 1648899"/>
              <a:gd name="connsiteX5" fmla="*/ 471090 w 1905983"/>
              <a:gd name="connsiteY5" fmla="*/ 1648899 h 1648899"/>
              <a:gd name="connsiteX6" fmla="*/ 0 w 1905983"/>
              <a:gd name="connsiteY6" fmla="*/ 824450 h 16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983" h="1648899">
                <a:moveTo>
                  <a:pt x="0" y="824450"/>
                </a:moveTo>
                <a:lnTo>
                  <a:pt x="471090" y="0"/>
                </a:lnTo>
                <a:lnTo>
                  <a:pt x="1434893" y="0"/>
                </a:lnTo>
                <a:lnTo>
                  <a:pt x="1905983" y="824450"/>
                </a:lnTo>
                <a:lnTo>
                  <a:pt x="1434893" y="1648899"/>
                </a:lnTo>
                <a:lnTo>
                  <a:pt x="471090" y="1648899"/>
                </a:lnTo>
                <a:lnTo>
                  <a:pt x="0" y="82445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31102" tIns="288498" rIns="331102" bIns="28849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0000"/>
                </a:solidFill>
              </a:rPr>
              <a:t>Testing</a:t>
            </a:r>
            <a:r>
              <a:rPr lang="en-US" sz="1200" kern="1200" dirty="0"/>
              <a:t> the model across different input.</a:t>
            </a:r>
          </a:p>
        </p:txBody>
      </p:sp>
      <p:sp>
        <p:nvSpPr>
          <p:cNvPr id="16" name="Hexagon 15">
            <a:extLst>
              <a:ext uri="{FF2B5EF4-FFF2-40B4-BE49-F238E27FC236}">
                <a16:creationId xmlns:a16="http://schemas.microsoft.com/office/drawing/2014/main" id="{07ECE90A-B8AA-DBF0-849A-5F46E1D91DB6}"/>
              </a:ext>
            </a:extLst>
          </p:cNvPr>
          <p:cNvSpPr/>
          <p:nvPr/>
        </p:nvSpPr>
        <p:spPr>
          <a:xfrm>
            <a:off x="4937153" y="4943458"/>
            <a:ext cx="877520" cy="756100"/>
          </a:xfrm>
          <a:prstGeom prst="hexagon">
            <a:avLst>
              <a:gd name="adj" fmla="val 28900"/>
              <a:gd name="vf" fmla="val 115470"/>
            </a:avLst>
          </a:prstGeom>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9E2E16B9-48A1-B99E-92AB-C2CE67AF52D2}"/>
              </a:ext>
            </a:extLst>
          </p:cNvPr>
          <p:cNvSpPr/>
          <p:nvPr/>
        </p:nvSpPr>
        <p:spPr>
          <a:xfrm>
            <a:off x="5147065" y="4924740"/>
            <a:ext cx="1905983" cy="1648899"/>
          </a:xfrm>
          <a:custGeom>
            <a:avLst/>
            <a:gdLst>
              <a:gd name="connsiteX0" fmla="*/ 0 w 1905983"/>
              <a:gd name="connsiteY0" fmla="*/ 824450 h 1648899"/>
              <a:gd name="connsiteX1" fmla="*/ 471090 w 1905983"/>
              <a:gd name="connsiteY1" fmla="*/ 0 h 1648899"/>
              <a:gd name="connsiteX2" fmla="*/ 1434893 w 1905983"/>
              <a:gd name="connsiteY2" fmla="*/ 0 h 1648899"/>
              <a:gd name="connsiteX3" fmla="*/ 1905983 w 1905983"/>
              <a:gd name="connsiteY3" fmla="*/ 824450 h 1648899"/>
              <a:gd name="connsiteX4" fmla="*/ 1434893 w 1905983"/>
              <a:gd name="connsiteY4" fmla="*/ 1648899 h 1648899"/>
              <a:gd name="connsiteX5" fmla="*/ 471090 w 1905983"/>
              <a:gd name="connsiteY5" fmla="*/ 1648899 h 1648899"/>
              <a:gd name="connsiteX6" fmla="*/ 0 w 1905983"/>
              <a:gd name="connsiteY6" fmla="*/ 824450 h 16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983" h="1648899">
                <a:moveTo>
                  <a:pt x="0" y="824450"/>
                </a:moveTo>
                <a:lnTo>
                  <a:pt x="471090" y="0"/>
                </a:lnTo>
                <a:lnTo>
                  <a:pt x="1434893" y="0"/>
                </a:lnTo>
                <a:lnTo>
                  <a:pt x="1905983" y="824450"/>
                </a:lnTo>
                <a:lnTo>
                  <a:pt x="1434893" y="1648899"/>
                </a:lnTo>
                <a:lnTo>
                  <a:pt x="471090" y="1648899"/>
                </a:lnTo>
                <a:lnTo>
                  <a:pt x="0" y="82445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31102" tIns="288498" rIns="331102" bIns="28849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0000"/>
                </a:solidFill>
              </a:rPr>
              <a:t>Rebuilding</a:t>
            </a:r>
            <a:r>
              <a:rPr lang="en-US" sz="1200" kern="1200" dirty="0"/>
              <a:t> the confidence percentage with at most accuracy.</a:t>
            </a:r>
          </a:p>
        </p:txBody>
      </p:sp>
      <p:sp>
        <p:nvSpPr>
          <p:cNvPr id="18" name="Hexagon 17">
            <a:extLst>
              <a:ext uri="{FF2B5EF4-FFF2-40B4-BE49-F238E27FC236}">
                <a16:creationId xmlns:a16="http://schemas.microsoft.com/office/drawing/2014/main" id="{3B1AA310-3FD8-81C8-359C-E8B9E38ED5CF}"/>
              </a:ext>
            </a:extLst>
          </p:cNvPr>
          <p:cNvSpPr/>
          <p:nvPr/>
        </p:nvSpPr>
        <p:spPr>
          <a:xfrm>
            <a:off x="3896247" y="3530521"/>
            <a:ext cx="877520" cy="756100"/>
          </a:xfrm>
          <a:prstGeom prst="hexagon">
            <a:avLst>
              <a:gd name="adj" fmla="val 28900"/>
              <a:gd name="vf" fmla="val 115470"/>
            </a:avLst>
          </a:prstGeom>
        </p:spPr>
        <p:style>
          <a:lnRef idx="0">
            <a:schemeClr val="dk1">
              <a:hueOff val="0"/>
              <a:satOff val="0"/>
              <a:lumOff val="0"/>
              <a:alphaOff val="0"/>
            </a:schemeClr>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BE4B69CB-93BD-5BC2-00B8-28CD5255D2EA}"/>
              </a:ext>
            </a:extLst>
          </p:cNvPr>
          <p:cNvSpPr/>
          <p:nvPr/>
        </p:nvSpPr>
        <p:spPr>
          <a:xfrm>
            <a:off x="3390942" y="3910556"/>
            <a:ext cx="1905983" cy="1648899"/>
          </a:xfrm>
          <a:custGeom>
            <a:avLst/>
            <a:gdLst>
              <a:gd name="connsiteX0" fmla="*/ 0 w 1905983"/>
              <a:gd name="connsiteY0" fmla="*/ 824450 h 1648899"/>
              <a:gd name="connsiteX1" fmla="*/ 471090 w 1905983"/>
              <a:gd name="connsiteY1" fmla="*/ 0 h 1648899"/>
              <a:gd name="connsiteX2" fmla="*/ 1434893 w 1905983"/>
              <a:gd name="connsiteY2" fmla="*/ 0 h 1648899"/>
              <a:gd name="connsiteX3" fmla="*/ 1905983 w 1905983"/>
              <a:gd name="connsiteY3" fmla="*/ 824450 h 1648899"/>
              <a:gd name="connsiteX4" fmla="*/ 1434893 w 1905983"/>
              <a:gd name="connsiteY4" fmla="*/ 1648899 h 1648899"/>
              <a:gd name="connsiteX5" fmla="*/ 471090 w 1905983"/>
              <a:gd name="connsiteY5" fmla="*/ 1648899 h 1648899"/>
              <a:gd name="connsiteX6" fmla="*/ 0 w 1905983"/>
              <a:gd name="connsiteY6" fmla="*/ 824450 h 16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983" h="1648899">
                <a:moveTo>
                  <a:pt x="0" y="824450"/>
                </a:moveTo>
                <a:lnTo>
                  <a:pt x="471090" y="0"/>
                </a:lnTo>
                <a:lnTo>
                  <a:pt x="1434893" y="0"/>
                </a:lnTo>
                <a:lnTo>
                  <a:pt x="1905983" y="824450"/>
                </a:lnTo>
                <a:lnTo>
                  <a:pt x="1434893" y="1648899"/>
                </a:lnTo>
                <a:lnTo>
                  <a:pt x="471090" y="1648899"/>
                </a:lnTo>
                <a:lnTo>
                  <a:pt x="0" y="82445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31102" tIns="288498" rIns="331102" bIns="28849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0000"/>
                </a:solidFill>
              </a:rPr>
              <a:t>Designing</a:t>
            </a:r>
            <a:r>
              <a:rPr lang="en-US" sz="1200" kern="1200" dirty="0"/>
              <a:t> and </a:t>
            </a:r>
            <a:r>
              <a:rPr lang="en-US" sz="1200" b="1" kern="1200" dirty="0">
                <a:solidFill>
                  <a:srgbClr val="FF0000"/>
                </a:solidFill>
              </a:rPr>
              <a:t>integration</a:t>
            </a:r>
            <a:r>
              <a:rPr lang="en-US" sz="1200" kern="1200" dirty="0"/>
              <a:t> of model with the </a:t>
            </a:r>
            <a:r>
              <a:rPr lang="en-US" sz="1200" b="1" kern="1200" dirty="0"/>
              <a:t>sensors</a:t>
            </a:r>
            <a:r>
              <a:rPr lang="en-US" sz="1200" kern="1200" dirty="0"/>
              <a:t> in the watch.</a:t>
            </a:r>
          </a:p>
        </p:txBody>
      </p:sp>
      <p:sp>
        <p:nvSpPr>
          <p:cNvPr id="20" name="Freeform: Shape 19">
            <a:extLst>
              <a:ext uri="{FF2B5EF4-FFF2-40B4-BE49-F238E27FC236}">
                <a16:creationId xmlns:a16="http://schemas.microsoft.com/office/drawing/2014/main" id="{B7F8D5A7-BF24-B3BD-0575-647B8DAF0716}"/>
              </a:ext>
            </a:extLst>
          </p:cNvPr>
          <p:cNvSpPr/>
          <p:nvPr/>
        </p:nvSpPr>
        <p:spPr>
          <a:xfrm>
            <a:off x="3390942" y="1913385"/>
            <a:ext cx="1905983" cy="1648899"/>
          </a:xfrm>
          <a:custGeom>
            <a:avLst/>
            <a:gdLst>
              <a:gd name="connsiteX0" fmla="*/ 0 w 1905983"/>
              <a:gd name="connsiteY0" fmla="*/ 824450 h 1648899"/>
              <a:gd name="connsiteX1" fmla="*/ 471090 w 1905983"/>
              <a:gd name="connsiteY1" fmla="*/ 0 h 1648899"/>
              <a:gd name="connsiteX2" fmla="*/ 1434893 w 1905983"/>
              <a:gd name="connsiteY2" fmla="*/ 0 h 1648899"/>
              <a:gd name="connsiteX3" fmla="*/ 1905983 w 1905983"/>
              <a:gd name="connsiteY3" fmla="*/ 824450 h 1648899"/>
              <a:gd name="connsiteX4" fmla="*/ 1434893 w 1905983"/>
              <a:gd name="connsiteY4" fmla="*/ 1648899 h 1648899"/>
              <a:gd name="connsiteX5" fmla="*/ 471090 w 1905983"/>
              <a:gd name="connsiteY5" fmla="*/ 1648899 h 1648899"/>
              <a:gd name="connsiteX6" fmla="*/ 0 w 1905983"/>
              <a:gd name="connsiteY6" fmla="*/ 824450 h 164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983" h="1648899">
                <a:moveTo>
                  <a:pt x="0" y="824450"/>
                </a:moveTo>
                <a:lnTo>
                  <a:pt x="471090" y="0"/>
                </a:lnTo>
                <a:lnTo>
                  <a:pt x="1434893" y="0"/>
                </a:lnTo>
                <a:lnTo>
                  <a:pt x="1905983" y="824450"/>
                </a:lnTo>
                <a:lnTo>
                  <a:pt x="1434893" y="1648899"/>
                </a:lnTo>
                <a:lnTo>
                  <a:pt x="471090" y="1648899"/>
                </a:lnTo>
                <a:lnTo>
                  <a:pt x="0" y="824450"/>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31102" tIns="288498" rIns="331102" bIns="288498"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0000"/>
                </a:solidFill>
              </a:rPr>
              <a:t>Improving</a:t>
            </a:r>
            <a:r>
              <a:rPr lang="en-US" sz="1200" kern="1200" dirty="0">
                <a:solidFill>
                  <a:srgbClr val="FF0000"/>
                </a:solidFill>
              </a:rPr>
              <a:t> </a:t>
            </a:r>
            <a:r>
              <a:rPr lang="en-US" sz="1200" b="1" kern="1200" dirty="0">
                <a:solidFill>
                  <a:srgbClr val="FF0000"/>
                </a:solidFill>
              </a:rPr>
              <a:t>self trainable </a:t>
            </a:r>
            <a:r>
              <a:rPr lang="en-US" sz="1200" kern="1200" dirty="0"/>
              <a:t>model adding the sample from the real person as the data to the dataset.</a:t>
            </a:r>
          </a:p>
        </p:txBody>
      </p:sp>
      <p:grpSp>
        <p:nvGrpSpPr>
          <p:cNvPr id="3" name="Group 2">
            <a:extLst>
              <a:ext uri="{FF2B5EF4-FFF2-40B4-BE49-F238E27FC236}">
                <a16:creationId xmlns:a16="http://schemas.microsoft.com/office/drawing/2014/main" id="{D26011F2-8501-CEA8-EAF2-F5D02FDC0341}"/>
              </a:ext>
            </a:extLst>
          </p:cNvPr>
          <p:cNvGrpSpPr/>
          <p:nvPr/>
        </p:nvGrpSpPr>
        <p:grpSpPr>
          <a:xfrm>
            <a:off x="10954657" y="5864742"/>
            <a:ext cx="1943877" cy="1093431"/>
            <a:chOff x="9710057" y="3108842"/>
            <a:chExt cx="1943877" cy="1093431"/>
          </a:xfrm>
        </p:grpSpPr>
        <p:pic>
          <p:nvPicPr>
            <p:cNvPr id="5" name="Picture 4">
              <a:extLst>
                <a:ext uri="{FF2B5EF4-FFF2-40B4-BE49-F238E27FC236}">
                  <a16:creationId xmlns:a16="http://schemas.microsoft.com/office/drawing/2014/main" id="{30E5547B-846A-4B09-A1EB-61BCC395A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6" name="TextBox 5">
              <a:extLst>
                <a:ext uri="{FF2B5EF4-FFF2-40B4-BE49-F238E27FC236}">
                  <a16:creationId xmlns:a16="http://schemas.microsoft.com/office/drawing/2014/main" id="{4122B69E-B8A4-4746-91A4-D2CB68CEA44A}"/>
                </a:ext>
              </a:extLst>
            </p:cNvPr>
            <p:cNvSpPr txBox="1"/>
            <p:nvPr/>
          </p:nvSpPr>
          <p:spPr>
            <a:xfrm>
              <a:off x="10532268" y="3509963"/>
              <a:ext cx="226147" cy="307777"/>
            </a:xfrm>
            <a:prstGeom prst="rect">
              <a:avLst/>
            </a:prstGeom>
            <a:noFill/>
          </p:spPr>
          <p:txBody>
            <a:bodyPr wrap="square" rtlCol="0">
              <a:spAutoFit/>
            </a:bodyPr>
            <a:lstStyle/>
            <a:p>
              <a:pPr algn="ctr"/>
              <a:r>
                <a:rPr lang="en-US" sz="1400" dirty="0"/>
                <a:t>5</a:t>
              </a:r>
            </a:p>
          </p:txBody>
        </p:sp>
      </p:grpSp>
      <p:sp>
        <p:nvSpPr>
          <p:cNvPr id="7" name="TextBox 6">
            <a:extLst>
              <a:ext uri="{FF2B5EF4-FFF2-40B4-BE49-F238E27FC236}">
                <a16:creationId xmlns:a16="http://schemas.microsoft.com/office/drawing/2014/main" id="{8439744F-B40E-DAA3-1F13-188A483E3738}"/>
              </a:ext>
            </a:extLst>
          </p:cNvPr>
          <p:cNvSpPr txBox="1"/>
          <p:nvPr/>
        </p:nvSpPr>
        <p:spPr>
          <a:xfrm>
            <a:off x="9400333" y="6289546"/>
            <a:ext cx="2313991" cy="338554"/>
          </a:xfrm>
          <a:prstGeom prst="rect">
            <a:avLst/>
          </a:prstGeom>
          <a:noFill/>
        </p:spPr>
        <p:txBody>
          <a:bodyPr wrap="square" rtlCol="0">
            <a:spAutoFit/>
          </a:bodyPr>
          <a:lstStyle/>
          <a:p>
            <a:pPr algn="ctr"/>
            <a:r>
              <a:rPr lang="en-US" sz="1600" i="1" dirty="0">
                <a:solidFill>
                  <a:srgbClr val="FF0000"/>
                </a:solidFill>
              </a:rPr>
              <a:t>Every-thing on your wrist</a:t>
            </a:r>
          </a:p>
        </p:txBody>
      </p:sp>
    </p:spTree>
    <p:extLst>
      <p:ext uri="{BB962C8B-B14F-4D97-AF65-F5344CB8AC3E}">
        <p14:creationId xmlns:p14="http://schemas.microsoft.com/office/powerpoint/2010/main" val="2138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009BCC-CDE8-5F3F-D9E2-75A4D2AAFB57}"/>
              </a:ext>
            </a:extLst>
          </p:cNvPr>
          <p:cNvSpPr txBox="1"/>
          <p:nvPr/>
        </p:nvSpPr>
        <p:spPr>
          <a:xfrm>
            <a:off x="2360257" y="491311"/>
            <a:ext cx="1700504" cy="369332"/>
          </a:xfrm>
          <a:prstGeom prst="rect">
            <a:avLst/>
          </a:prstGeom>
          <a:noFill/>
        </p:spPr>
        <p:txBody>
          <a:bodyPr wrap="square">
            <a:spAutoFit/>
          </a:bodyPr>
          <a:lstStyle/>
          <a:p>
            <a:pPr lvl="0"/>
            <a:r>
              <a:rPr lang="en-US" b="1" dirty="0">
                <a:solidFill>
                  <a:srgbClr val="FF0000"/>
                </a:solidFill>
              </a:rPr>
              <a:t> Data-Collection</a:t>
            </a:r>
            <a:endParaRPr lang="en-US" dirty="0"/>
          </a:p>
        </p:txBody>
      </p:sp>
      <p:cxnSp>
        <p:nvCxnSpPr>
          <p:cNvPr id="11" name="Straight Connector 10">
            <a:extLst>
              <a:ext uri="{FF2B5EF4-FFF2-40B4-BE49-F238E27FC236}">
                <a16:creationId xmlns:a16="http://schemas.microsoft.com/office/drawing/2014/main" id="{BE2A631D-ECC6-8091-6D43-EEBDED8FD375}"/>
              </a:ext>
            </a:extLst>
          </p:cNvPr>
          <p:cNvCxnSpPr/>
          <p:nvPr/>
        </p:nvCxnSpPr>
        <p:spPr>
          <a:xfrm>
            <a:off x="4676581" y="605998"/>
            <a:ext cx="0" cy="5859624"/>
          </a:xfrm>
          <a:prstGeom prst="line">
            <a:avLst/>
          </a:prstGeom>
        </p:spPr>
        <p:style>
          <a:lnRef idx="2">
            <a:schemeClr val="accent3"/>
          </a:lnRef>
          <a:fillRef idx="0">
            <a:schemeClr val="accent3"/>
          </a:fillRef>
          <a:effectRef idx="1">
            <a:schemeClr val="accent3"/>
          </a:effectRef>
          <a:fontRef idx="minor">
            <a:schemeClr val="tx1"/>
          </a:fontRef>
        </p:style>
      </p:cxnSp>
      <p:sp>
        <p:nvSpPr>
          <p:cNvPr id="12" name="TextBox 11">
            <a:extLst>
              <a:ext uri="{FF2B5EF4-FFF2-40B4-BE49-F238E27FC236}">
                <a16:creationId xmlns:a16="http://schemas.microsoft.com/office/drawing/2014/main" id="{727B1BD3-BB07-AE9F-DD6C-B3DD138DAEC9}"/>
              </a:ext>
            </a:extLst>
          </p:cNvPr>
          <p:cNvSpPr txBox="1"/>
          <p:nvPr/>
        </p:nvSpPr>
        <p:spPr>
          <a:xfrm>
            <a:off x="2493221" y="1013875"/>
            <a:ext cx="1513890" cy="338554"/>
          </a:xfrm>
          <a:prstGeom prst="rect">
            <a:avLst/>
          </a:prstGeom>
          <a:noFill/>
        </p:spPr>
        <p:txBody>
          <a:bodyPr wrap="square" rtlCol="0">
            <a:spAutoFit/>
          </a:bodyPr>
          <a:lstStyle/>
          <a:p>
            <a:r>
              <a:rPr lang="en-US" sz="1600" dirty="0"/>
              <a:t>Data for Ulcer </a:t>
            </a:r>
          </a:p>
        </p:txBody>
      </p:sp>
      <p:pic>
        <p:nvPicPr>
          <p:cNvPr id="18" name="Picture 17">
            <a:extLst>
              <a:ext uri="{FF2B5EF4-FFF2-40B4-BE49-F238E27FC236}">
                <a16:creationId xmlns:a16="http://schemas.microsoft.com/office/drawing/2014/main" id="{B7121936-0A31-6972-E30A-5B4FE5EF1763}"/>
              </a:ext>
            </a:extLst>
          </p:cNvPr>
          <p:cNvPicPr>
            <a:picLocks noChangeAspect="1"/>
          </p:cNvPicPr>
          <p:nvPr/>
        </p:nvPicPr>
        <p:blipFill>
          <a:blip r:embed="rId2"/>
          <a:stretch>
            <a:fillRect/>
          </a:stretch>
        </p:blipFill>
        <p:spPr>
          <a:xfrm>
            <a:off x="1961373" y="1373876"/>
            <a:ext cx="2498272" cy="921802"/>
          </a:xfrm>
          <a:prstGeom prst="rect">
            <a:avLst/>
          </a:prstGeom>
        </p:spPr>
      </p:pic>
      <p:sp>
        <p:nvSpPr>
          <p:cNvPr id="19" name="TextBox 18">
            <a:extLst>
              <a:ext uri="{FF2B5EF4-FFF2-40B4-BE49-F238E27FC236}">
                <a16:creationId xmlns:a16="http://schemas.microsoft.com/office/drawing/2014/main" id="{CB7619E8-9D02-B749-3DD0-34CFD004A388}"/>
              </a:ext>
            </a:extLst>
          </p:cNvPr>
          <p:cNvSpPr txBox="1"/>
          <p:nvPr/>
        </p:nvSpPr>
        <p:spPr>
          <a:xfrm>
            <a:off x="2728817" y="2439921"/>
            <a:ext cx="963384" cy="307777"/>
          </a:xfrm>
          <a:prstGeom prst="rect">
            <a:avLst/>
          </a:prstGeom>
          <a:noFill/>
        </p:spPr>
        <p:txBody>
          <a:bodyPr wrap="square" rtlCol="0">
            <a:spAutoFit/>
          </a:bodyPr>
          <a:lstStyle/>
          <a:p>
            <a:pPr algn="ctr"/>
            <a:r>
              <a:rPr lang="en-US" sz="1400" dirty="0"/>
              <a:t>Preview</a:t>
            </a:r>
            <a:endParaRPr lang="en-US" dirty="0"/>
          </a:p>
        </p:txBody>
      </p:sp>
      <p:sp>
        <p:nvSpPr>
          <p:cNvPr id="20" name="TextBox 19">
            <a:extLst>
              <a:ext uri="{FF2B5EF4-FFF2-40B4-BE49-F238E27FC236}">
                <a16:creationId xmlns:a16="http://schemas.microsoft.com/office/drawing/2014/main" id="{146416A4-F9C6-6731-FC68-BFC72C539624}"/>
              </a:ext>
            </a:extLst>
          </p:cNvPr>
          <p:cNvSpPr txBox="1"/>
          <p:nvPr/>
        </p:nvSpPr>
        <p:spPr>
          <a:xfrm>
            <a:off x="1961373" y="2724015"/>
            <a:ext cx="2498270" cy="3416320"/>
          </a:xfrm>
          <a:prstGeom prst="rect">
            <a:avLst/>
          </a:prstGeom>
          <a:noFill/>
        </p:spPr>
        <p:txBody>
          <a:bodyPr wrap="square" rtlCol="0">
            <a:spAutoFit/>
          </a:bodyPr>
          <a:lstStyle/>
          <a:p>
            <a:pPr algn="just"/>
            <a:r>
              <a:rPr lang="en-US" dirty="0"/>
              <a:t>This dataset deal with the Basic Knowledge of the inputs and the types of person affected by ulcer. The model trained on this will find the ulcer with the accuracy of more than 96.7%. This powerful data with </a:t>
            </a:r>
            <a:r>
              <a:rPr lang="en-US" dirty="0" err="1"/>
              <a:t>Randomforest</a:t>
            </a:r>
            <a:r>
              <a:rPr lang="en-US" dirty="0"/>
              <a:t> algorithm make this confidence positive.</a:t>
            </a:r>
          </a:p>
        </p:txBody>
      </p:sp>
      <p:sp>
        <p:nvSpPr>
          <p:cNvPr id="21" name="TextBox 20">
            <a:extLst>
              <a:ext uri="{FF2B5EF4-FFF2-40B4-BE49-F238E27FC236}">
                <a16:creationId xmlns:a16="http://schemas.microsoft.com/office/drawing/2014/main" id="{A55FEFA2-70FD-0104-A2D8-930547446D75}"/>
              </a:ext>
            </a:extLst>
          </p:cNvPr>
          <p:cNvSpPr txBox="1"/>
          <p:nvPr/>
        </p:nvSpPr>
        <p:spPr>
          <a:xfrm>
            <a:off x="1961373" y="6204308"/>
            <a:ext cx="2404964" cy="369332"/>
          </a:xfrm>
          <a:prstGeom prst="rect">
            <a:avLst/>
          </a:prstGeom>
          <a:noFill/>
        </p:spPr>
        <p:txBody>
          <a:bodyPr wrap="square" rtlCol="0">
            <a:spAutoFit/>
          </a:bodyPr>
          <a:lstStyle/>
          <a:p>
            <a:pPr algn="ctr"/>
            <a:r>
              <a:rPr lang="en-US" dirty="0">
                <a:highlight>
                  <a:srgbClr val="FF8AEF"/>
                </a:highlight>
              </a:rPr>
              <a:t>Data</a:t>
            </a:r>
            <a:r>
              <a:rPr lang="en-US" dirty="0"/>
              <a:t> : </a:t>
            </a:r>
            <a:r>
              <a:rPr lang="en-US" u="sng" dirty="0">
                <a:solidFill>
                  <a:srgbClr val="0070C0"/>
                </a:solidFill>
                <a:hlinkClick r:id="rId3">
                  <a:extLst>
                    <a:ext uri="{A12FA001-AC4F-418D-AE19-62706E023703}">
                      <ahyp:hlinkClr xmlns:ahyp="http://schemas.microsoft.com/office/drawing/2018/hyperlinkcolor" val="tx"/>
                    </a:ext>
                  </a:extLst>
                </a:hlinkClick>
              </a:rPr>
              <a:t>click here</a:t>
            </a:r>
            <a:endParaRPr lang="en-US" u="sng" dirty="0">
              <a:solidFill>
                <a:srgbClr val="0070C0"/>
              </a:solidFill>
            </a:endParaRPr>
          </a:p>
        </p:txBody>
      </p:sp>
      <p:sp>
        <p:nvSpPr>
          <p:cNvPr id="2" name="TextBox 1">
            <a:extLst>
              <a:ext uri="{FF2B5EF4-FFF2-40B4-BE49-F238E27FC236}">
                <a16:creationId xmlns:a16="http://schemas.microsoft.com/office/drawing/2014/main" id="{9A1818A6-58CF-0650-A87B-DEF56298B1D1}"/>
              </a:ext>
            </a:extLst>
          </p:cNvPr>
          <p:cNvSpPr txBox="1"/>
          <p:nvPr/>
        </p:nvSpPr>
        <p:spPr>
          <a:xfrm>
            <a:off x="4948627" y="6213928"/>
            <a:ext cx="2294745" cy="338554"/>
          </a:xfrm>
          <a:prstGeom prst="rect">
            <a:avLst/>
          </a:prstGeom>
          <a:noFill/>
        </p:spPr>
        <p:txBody>
          <a:bodyPr wrap="square">
            <a:spAutoFit/>
          </a:bodyPr>
          <a:lstStyle/>
          <a:p>
            <a:pPr algn="ctr"/>
            <a:r>
              <a:rPr lang="en-US" sz="1600" dirty="0"/>
              <a:t>Data for Heart Attack</a:t>
            </a:r>
          </a:p>
        </p:txBody>
      </p:sp>
      <p:sp>
        <p:nvSpPr>
          <p:cNvPr id="3" name="TextBox 2">
            <a:extLst>
              <a:ext uri="{FF2B5EF4-FFF2-40B4-BE49-F238E27FC236}">
                <a16:creationId xmlns:a16="http://schemas.microsoft.com/office/drawing/2014/main" id="{F50C52FF-14E6-7072-EC8B-B6F26B97A7F6}"/>
              </a:ext>
            </a:extLst>
          </p:cNvPr>
          <p:cNvSpPr txBox="1"/>
          <p:nvPr/>
        </p:nvSpPr>
        <p:spPr>
          <a:xfrm>
            <a:off x="4893519" y="860643"/>
            <a:ext cx="2498270" cy="3416320"/>
          </a:xfrm>
          <a:prstGeom prst="rect">
            <a:avLst/>
          </a:prstGeom>
          <a:noFill/>
        </p:spPr>
        <p:txBody>
          <a:bodyPr wrap="square" rtlCol="0">
            <a:spAutoFit/>
          </a:bodyPr>
          <a:lstStyle/>
          <a:p>
            <a:pPr algn="just"/>
            <a:r>
              <a:rPr lang="en-US" dirty="0"/>
              <a:t>This dataset deal with the heart attack analysis of the patient. This provides the model to differentiate the heart beats, pressure and pain level to discover the limit of the confidence. Such intentions were trained to the model to produce the accurate results.</a:t>
            </a:r>
          </a:p>
        </p:txBody>
      </p:sp>
      <p:grpSp>
        <p:nvGrpSpPr>
          <p:cNvPr id="4" name="Group 3">
            <a:extLst>
              <a:ext uri="{FF2B5EF4-FFF2-40B4-BE49-F238E27FC236}">
                <a16:creationId xmlns:a16="http://schemas.microsoft.com/office/drawing/2014/main" id="{3C8D1D5C-7093-D811-6F7A-7742CB9FBD99}"/>
              </a:ext>
            </a:extLst>
          </p:cNvPr>
          <p:cNvGrpSpPr/>
          <p:nvPr/>
        </p:nvGrpSpPr>
        <p:grpSpPr>
          <a:xfrm>
            <a:off x="10954657" y="5864742"/>
            <a:ext cx="1943877" cy="1093431"/>
            <a:chOff x="9710057" y="3108842"/>
            <a:chExt cx="1943877" cy="1093431"/>
          </a:xfrm>
        </p:grpSpPr>
        <p:pic>
          <p:nvPicPr>
            <p:cNvPr id="6" name="Picture 5">
              <a:extLst>
                <a:ext uri="{FF2B5EF4-FFF2-40B4-BE49-F238E27FC236}">
                  <a16:creationId xmlns:a16="http://schemas.microsoft.com/office/drawing/2014/main" id="{718C8E51-88E0-33F0-775F-012D3A2D8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7" name="TextBox 6">
              <a:extLst>
                <a:ext uri="{FF2B5EF4-FFF2-40B4-BE49-F238E27FC236}">
                  <a16:creationId xmlns:a16="http://schemas.microsoft.com/office/drawing/2014/main" id="{24434063-3762-BEE0-49E6-23059FE67381}"/>
                </a:ext>
              </a:extLst>
            </p:cNvPr>
            <p:cNvSpPr txBox="1"/>
            <p:nvPr/>
          </p:nvSpPr>
          <p:spPr>
            <a:xfrm>
              <a:off x="10532268" y="3509963"/>
              <a:ext cx="226147" cy="307777"/>
            </a:xfrm>
            <a:prstGeom prst="rect">
              <a:avLst/>
            </a:prstGeom>
            <a:noFill/>
          </p:spPr>
          <p:txBody>
            <a:bodyPr wrap="square" rtlCol="0">
              <a:spAutoFit/>
            </a:bodyPr>
            <a:lstStyle/>
            <a:p>
              <a:pPr algn="ctr"/>
              <a:r>
                <a:rPr lang="en-US" sz="1400" dirty="0"/>
                <a:t>6</a:t>
              </a:r>
            </a:p>
          </p:txBody>
        </p:sp>
      </p:grpSp>
      <p:sp>
        <p:nvSpPr>
          <p:cNvPr id="8" name="TextBox 7">
            <a:extLst>
              <a:ext uri="{FF2B5EF4-FFF2-40B4-BE49-F238E27FC236}">
                <a16:creationId xmlns:a16="http://schemas.microsoft.com/office/drawing/2014/main" id="{B7D4EEF6-CB77-45CD-FC63-35060250FEBB}"/>
              </a:ext>
            </a:extLst>
          </p:cNvPr>
          <p:cNvSpPr txBox="1"/>
          <p:nvPr/>
        </p:nvSpPr>
        <p:spPr>
          <a:xfrm>
            <a:off x="4893518" y="491311"/>
            <a:ext cx="2404964" cy="369332"/>
          </a:xfrm>
          <a:prstGeom prst="rect">
            <a:avLst/>
          </a:prstGeom>
          <a:noFill/>
        </p:spPr>
        <p:txBody>
          <a:bodyPr wrap="square" rtlCol="0">
            <a:spAutoFit/>
          </a:bodyPr>
          <a:lstStyle/>
          <a:p>
            <a:pPr algn="ctr"/>
            <a:r>
              <a:rPr lang="en-US" dirty="0">
                <a:highlight>
                  <a:srgbClr val="FF8AEF"/>
                </a:highlight>
              </a:rPr>
              <a:t>Data</a:t>
            </a:r>
            <a:r>
              <a:rPr lang="en-US" dirty="0"/>
              <a:t> : </a:t>
            </a:r>
            <a:r>
              <a:rPr lang="en-US" u="sng" dirty="0">
                <a:solidFill>
                  <a:srgbClr val="0070C0"/>
                </a:solidFill>
                <a:hlinkClick r:id="rId5"/>
              </a:rPr>
              <a:t>click here</a:t>
            </a:r>
            <a:endParaRPr lang="en-US" u="sng" dirty="0">
              <a:solidFill>
                <a:srgbClr val="0070C0"/>
              </a:solidFill>
            </a:endParaRPr>
          </a:p>
        </p:txBody>
      </p:sp>
      <p:pic>
        <p:nvPicPr>
          <p:cNvPr id="10" name="Picture 9">
            <a:extLst>
              <a:ext uri="{FF2B5EF4-FFF2-40B4-BE49-F238E27FC236}">
                <a16:creationId xmlns:a16="http://schemas.microsoft.com/office/drawing/2014/main" id="{77406DDB-3DDD-36CF-329E-C55AE9D570C6}"/>
              </a:ext>
            </a:extLst>
          </p:cNvPr>
          <p:cNvPicPr>
            <a:picLocks noChangeAspect="1"/>
          </p:cNvPicPr>
          <p:nvPr/>
        </p:nvPicPr>
        <p:blipFill>
          <a:blip r:embed="rId6"/>
          <a:stretch>
            <a:fillRect/>
          </a:stretch>
        </p:blipFill>
        <p:spPr>
          <a:xfrm>
            <a:off x="4846864" y="4864292"/>
            <a:ext cx="2498270" cy="1027950"/>
          </a:xfrm>
          <a:prstGeom prst="rect">
            <a:avLst/>
          </a:prstGeom>
        </p:spPr>
      </p:pic>
      <p:sp>
        <p:nvSpPr>
          <p:cNvPr id="13" name="TextBox 12">
            <a:extLst>
              <a:ext uri="{FF2B5EF4-FFF2-40B4-BE49-F238E27FC236}">
                <a16:creationId xmlns:a16="http://schemas.microsoft.com/office/drawing/2014/main" id="{3EF2D44A-58DA-FA04-7BFB-1CE36A79EF73}"/>
              </a:ext>
            </a:extLst>
          </p:cNvPr>
          <p:cNvSpPr txBox="1"/>
          <p:nvPr/>
        </p:nvSpPr>
        <p:spPr>
          <a:xfrm>
            <a:off x="5660962" y="4492406"/>
            <a:ext cx="963384" cy="307777"/>
          </a:xfrm>
          <a:prstGeom prst="rect">
            <a:avLst/>
          </a:prstGeom>
          <a:noFill/>
        </p:spPr>
        <p:txBody>
          <a:bodyPr wrap="square" rtlCol="0">
            <a:spAutoFit/>
          </a:bodyPr>
          <a:lstStyle/>
          <a:p>
            <a:pPr algn="ctr"/>
            <a:r>
              <a:rPr lang="en-US" sz="1400" dirty="0"/>
              <a:t>Preview</a:t>
            </a:r>
            <a:endParaRPr lang="en-US" dirty="0"/>
          </a:p>
        </p:txBody>
      </p:sp>
      <p:cxnSp>
        <p:nvCxnSpPr>
          <p:cNvPr id="14" name="Straight Connector 13">
            <a:extLst>
              <a:ext uri="{FF2B5EF4-FFF2-40B4-BE49-F238E27FC236}">
                <a16:creationId xmlns:a16="http://schemas.microsoft.com/office/drawing/2014/main" id="{C68D751E-B9B7-E75C-5C69-8827389E8FAD}"/>
              </a:ext>
            </a:extLst>
          </p:cNvPr>
          <p:cNvCxnSpPr/>
          <p:nvPr/>
        </p:nvCxnSpPr>
        <p:spPr>
          <a:xfrm>
            <a:off x="7524556" y="605998"/>
            <a:ext cx="0" cy="5859624"/>
          </a:xfrm>
          <a:prstGeom prst="line">
            <a:avLst/>
          </a:prstGeom>
        </p:spPr>
        <p:style>
          <a:lnRef idx="2">
            <a:schemeClr val="accent3"/>
          </a:lnRef>
          <a:fillRef idx="0">
            <a:schemeClr val="accent3"/>
          </a:fillRef>
          <a:effectRef idx="1">
            <a:schemeClr val="accent3"/>
          </a:effectRef>
          <a:fontRef idx="minor">
            <a:schemeClr val="tx1"/>
          </a:fontRef>
        </p:style>
      </p:cxnSp>
      <p:sp>
        <p:nvSpPr>
          <p:cNvPr id="16" name="TextBox 15">
            <a:extLst>
              <a:ext uri="{FF2B5EF4-FFF2-40B4-BE49-F238E27FC236}">
                <a16:creationId xmlns:a16="http://schemas.microsoft.com/office/drawing/2014/main" id="{00C8B5B5-E633-1DB7-F8B8-9A929634257F}"/>
              </a:ext>
            </a:extLst>
          </p:cNvPr>
          <p:cNvSpPr txBox="1"/>
          <p:nvPr/>
        </p:nvSpPr>
        <p:spPr>
          <a:xfrm>
            <a:off x="8233258" y="502258"/>
            <a:ext cx="1408535" cy="369332"/>
          </a:xfrm>
          <a:prstGeom prst="rect">
            <a:avLst/>
          </a:prstGeom>
          <a:noFill/>
        </p:spPr>
        <p:txBody>
          <a:bodyPr wrap="square">
            <a:spAutoFit/>
          </a:bodyPr>
          <a:lstStyle/>
          <a:p>
            <a:pPr lvl="0"/>
            <a:r>
              <a:rPr lang="en-US" b="1" dirty="0">
                <a:solidFill>
                  <a:srgbClr val="FF0000"/>
                </a:solidFill>
              </a:rPr>
              <a:t>Model-Build</a:t>
            </a:r>
            <a:endParaRPr lang="en-US" dirty="0"/>
          </a:p>
        </p:txBody>
      </p:sp>
      <p:sp>
        <p:nvSpPr>
          <p:cNvPr id="17" name="TextBox 16">
            <a:extLst>
              <a:ext uri="{FF2B5EF4-FFF2-40B4-BE49-F238E27FC236}">
                <a16:creationId xmlns:a16="http://schemas.microsoft.com/office/drawing/2014/main" id="{44C9F7DF-4D74-277B-2513-E75CBDB316CC}"/>
              </a:ext>
            </a:extLst>
          </p:cNvPr>
          <p:cNvSpPr txBox="1"/>
          <p:nvPr/>
        </p:nvSpPr>
        <p:spPr>
          <a:xfrm>
            <a:off x="7768124" y="2800266"/>
            <a:ext cx="2498270" cy="2308324"/>
          </a:xfrm>
          <a:prstGeom prst="rect">
            <a:avLst/>
          </a:prstGeom>
          <a:noFill/>
        </p:spPr>
        <p:txBody>
          <a:bodyPr wrap="square" rtlCol="0">
            <a:spAutoFit/>
          </a:bodyPr>
          <a:lstStyle/>
          <a:p>
            <a:pPr algn="just"/>
            <a:r>
              <a:rPr lang="en-US" dirty="0"/>
              <a:t>This Model will able to identify the symptoms are indicating ulcer or the heart attack. The data is provided to the database and used for alerting, and confidence boost. </a:t>
            </a:r>
          </a:p>
        </p:txBody>
      </p:sp>
      <p:pic>
        <p:nvPicPr>
          <p:cNvPr id="23" name="Picture 22">
            <a:extLst>
              <a:ext uri="{FF2B5EF4-FFF2-40B4-BE49-F238E27FC236}">
                <a16:creationId xmlns:a16="http://schemas.microsoft.com/office/drawing/2014/main" id="{8BD30E50-7A3D-B530-87EA-2203DFA8867F}"/>
              </a:ext>
            </a:extLst>
          </p:cNvPr>
          <p:cNvPicPr>
            <a:picLocks noChangeAspect="1"/>
          </p:cNvPicPr>
          <p:nvPr/>
        </p:nvPicPr>
        <p:blipFill>
          <a:blip r:embed="rId7"/>
          <a:stretch>
            <a:fillRect/>
          </a:stretch>
        </p:blipFill>
        <p:spPr>
          <a:xfrm>
            <a:off x="7849879" y="5284986"/>
            <a:ext cx="2498270" cy="919322"/>
          </a:xfrm>
          <a:prstGeom prst="rect">
            <a:avLst/>
          </a:prstGeom>
        </p:spPr>
      </p:pic>
      <p:pic>
        <p:nvPicPr>
          <p:cNvPr id="1026" name="Picture 2" descr="Robotic process automation illustration">
            <a:extLst>
              <a:ext uri="{FF2B5EF4-FFF2-40B4-BE49-F238E27FC236}">
                <a16:creationId xmlns:a16="http://schemas.microsoft.com/office/drawing/2014/main" id="{649F2870-BCA3-08BC-BBFE-6C83BF2B43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2456" y="1013875"/>
            <a:ext cx="1710140" cy="17101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B94B7F1-3D6A-2B6C-E8D2-1AD4FC03481C}"/>
              </a:ext>
            </a:extLst>
          </p:cNvPr>
          <p:cNvSpPr txBox="1"/>
          <p:nvPr/>
        </p:nvSpPr>
        <p:spPr>
          <a:xfrm>
            <a:off x="7951641" y="6239129"/>
            <a:ext cx="2294745" cy="307777"/>
          </a:xfrm>
          <a:prstGeom prst="rect">
            <a:avLst/>
          </a:prstGeom>
          <a:noFill/>
        </p:spPr>
        <p:txBody>
          <a:bodyPr wrap="square">
            <a:spAutoFit/>
          </a:bodyPr>
          <a:lstStyle/>
          <a:p>
            <a:pPr algn="ctr"/>
            <a:r>
              <a:rPr lang="en-US" sz="1400" dirty="0"/>
              <a:t>Code-Preview</a:t>
            </a:r>
          </a:p>
        </p:txBody>
      </p:sp>
    </p:spTree>
    <p:extLst>
      <p:ext uri="{BB962C8B-B14F-4D97-AF65-F5344CB8AC3E}">
        <p14:creationId xmlns:p14="http://schemas.microsoft.com/office/powerpoint/2010/main" val="325766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FD406-145D-36E5-71A0-395D067B4A50}"/>
              </a:ext>
            </a:extLst>
          </p:cNvPr>
          <p:cNvSpPr txBox="1"/>
          <p:nvPr/>
        </p:nvSpPr>
        <p:spPr>
          <a:xfrm>
            <a:off x="438150" y="209550"/>
            <a:ext cx="11753849" cy="707886"/>
          </a:xfrm>
          <a:prstGeom prst="rect">
            <a:avLst/>
          </a:prstGeom>
          <a:noFill/>
        </p:spPr>
        <p:txBody>
          <a:bodyPr wrap="square" rtlCol="0">
            <a:spAutoFit/>
          </a:bodyPr>
          <a:lstStyle/>
          <a:p>
            <a:r>
              <a:rPr lang="en-US" sz="4000" b="1" dirty="0">
                <a:solidFill>
                  <a:srgbClr val="FF8AEF"/>
                </a:solidFill>
              </a:rPr>
              <a:t>OUR SOLUTION</a:t>
            </a:r>
          </a:p>
        </p:txBody>
      </p:sp>
      <p:grpSp>
        <p:nvGrpSpPr>
          <p:cNvPr id="5" name="Group 4">
            <a:extLst>
              <a:ext uri="{FF2B5EF4-FFF2-40B4-BE49-F238E27FC236}">
                <a16:creationId xmlns:a16="http://schemas.microsoft.com/office/drawing/2014/main" id="{E3DD2661-32C5-CEEC-F613-C0BF88546D00}"/>
              </a:ext>
            </a:extLst>
          </p:cNvPr>
          <p:cNvGrpSpPr/>
          <p:nvPr/>
        </p:nvGrpSpPr>
        <p:grpSpPr>
          <a:xfrm>
            <a:off x="10954657" y="5864742"/>
            <a:ext cx="1943877" cy="1093431"/>
            <a:chOff x="9710057" y="3108842"/>
            <a:chExt cx="1943877" cy="1093431"/>
          </a:xfrm>
        </p:grpSpPr>
        <p:pic>
          <p:nvPicPr>
            <p:cNvPr id="6" name="Picture 5">
              <a:extLst>
                <a:ext uri="{FF2B5EF4-FFF2-40B4-BE49-F238E27FC236}">
                  <a16:creationId xmlns:a16="http://schemas.microsoft.com/office/drawing/2014/main" id="{A15B2C1B-59CB-03F8-B4EE-A8FC46659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7" name="TextBox 6">
              <a:extLst>
                <a:ext uri="{FF2B5EF4-FFF2-40B4-BE49-F238E27FC236}">
                  <a16:creationId xmlns:a16="http://schemas.microsoft.com/office/drawing/2014/main" id="{B92EAAC9-7A8B-7628-8AEF-7A2E2BD104F9}"/>
                </a:ext>
              </a:extLst>
            </p:cNvPr>
            <p:cNvSpPr txBox="1"/>
            <p:nvPr/>
          </p:nvSpPr>
          <p:spPr>
            <a:xfrm>
              <a:off x="10532268" y="3509963"/>
              <a:ext cx="226147" cy="307777"/>
            </a:xfrm>
            <a:prstGeom prst="rect">
              <a:avLst/>
            </a:prstGeom>
            <a:noFill/>
          </p:spPr>
          <p:txBody>
            <a:bodyPr wrap="square" rtlCol="0">
              <a:spAutoFit/>
            </a:bodyPr>
            <a:lstStyle/>
            <a:p>
              <a:pPr algn="ctr"/>
              <a:r>
                <a:rPr lang="en-US" sz="1400" dirty="0"/>
                <a:t>7</a:t>
              </a:r>
            </a:p>
          </p:txBody>
        </p:sp>
      </p:grpSp>
      <p:grpSp>
        <p:nvGrpSpPr>
          <p:cNvPr id="2" name="Group 1">
            <a:extLst>
              <a:ext uri="{FF2B5EF4-FFF2-40B4-BE49-F238E27FC236}">
                <a16:creationId xmlns:a16="http://schemas.microsoft.com/office/drawing/2014/main" id="{BCC536DD-2F30-1179-8A03-63E8456C5EC9}"/>
              </a:ext>
            </a:extLst>
          </p:cNvPr>
          <p:cNvGrpSpPr/>
          <p:nvPr/>
        </p:nvGrpSpPr>
        <p:grpSpPr>
          <a:xfrm>
            <a:off x="421435" y="1147471"/>
            <a:ext cx="11770565" cy="5463110"/>
            <a:chOff x="421435" y="1147471"/>
            <a:chExt cx="11770565" cy="5463110"/>
          </a:xfrm>
        </p:grpSpPr>
        <p:sp>
          <p:nvSpPr>
            <p:cNvPr id="9" name="TextBox 8">
              <a:extLst>
                <a:ext uri="{FF2B5EF4-FFF2-40B4-BE49-F238E27FC236}">
                  <a16:creationId xmlns:a16="http://schemas.microsoft.com/office/drawing/2014/main" id="{B07E07FF-161F-A52D-ED18-60DCD0461697}"/>
                </a:ext>
              </a:extLst>
            </p:cNvPr>
            <p:cNvSpPr txBox="1"/>
            <p:nvPr/>
          </p:nvSpPr>
          <p:spPr>
            <a:xfrm>
              <a:off x="421435" y="1227090"/>
              <a:ext cx="3486150" cy="4247317"/>
            </a:xfrm>
            <a:prstGeom prst="rect">
              <a:avLst/>
            </a:prstGeom>
            <a:noFill/>
          </p:spPr>
          <p:txBody>
            <a:bodyPr wrap="square" rtlCol="0">
              <a:spAutoFit/>
            </a:bodyPr>
            <a:lstStyle/>
            <a:p>
              <a:pPr algn="just"/>
              <a:r>
                <a:rPr lang="en-US" dirty="0"/>
                <a:t>During the heart pain our body produces the proteins to cure the pain. The heart pain cause for the different reasons </a:t>
              </a:r>
              <a:r>
                <a:rPr lang="en-US" dirty="0" err="1"/>
                <a:t>ie</a:t>
              </a:r>
              <a:r>
                <a:rPr lang="en-US" dirty="0"/>
                <a:t>.. Ulcer, heart attack. With the synthesis of different types of proteins in our body, to fight against the foreign bodies. These proteins are seen by us as the early detectors of the ulcer or the heart attack. With the help of these proteins and some regular factors the watch integrated ml model will find out the disease the person is affected with.</a:t>
              </a:r>
            </a:p>
          </p:txBody>
        </p:sp>
        <p:grpSp>
          <p:nvGrpSpPr>
            <p:cNvPr id="12" name="Group 11">
              <a:extLst>
                <a:ext uri="{FF2B5EF4-FFF2-40B4-BE49-F238E27FC236}">
                  <a16:creationId xmlns:a16="http://schemas.microsoft.com/office/drawing/2014/main" id="{5D8DD3C7-8210-A92B-444A-D11F8998BB84}"/>
                </a:ext>
              </a:extLst>
            </p:cNvPr>
            <p:cNvGrpSpPr/>
            <p:nvPr/>
          </p:nvGrpSpPr>
          <p:grpSpPr>
            <a:xfrm>
              <a:off x="4142790" y="2517542"/>
              <a:ext cx="5884700" cy="3143740"/>
              <a:chOff x="7058042" y="-488518"/>
              <a:chExt cx="6958852" cy="3914354"/>
            </a:xfrm>
          </p:grpSpPr>
          <p:pic>
            <p:nvPicPr>
              <p:cNvPr id="11" name="Picture 10">
                <a:extLst>
                  <a:ext uri="{FF2B5EF4-FFF2-40B4-BE49-F238E27FC236}">
                    <a16:creationId xmlns:a16="http://schemas.microsoft.com/office/drawing/2014/main" id="{9014AA24-B567-383D-BF6D-6943FBC92D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042" y="-488518"/>
                <a:ext cx="6958852" cy="3914354"/>
              </a:xfrm>
              <a:prstGeom prst="rect">
                <a:avLst/>
              </a:prstGeom>
            </p:spPr>
          </p:pic>
          <p:pic>
            <p:nvPicPr>
              <p:cNvPr id="2050" name="Picture 2" descr="Cartoon Style Robot Vectorart">
                <a:extLst>
                  <a:ext uri="{FF2B5EF4-FFF2-40B4-BE49-F238E27FC236}">
                    <a16:creationId xmlns:a16="http://schemas.microsoft.com/office/drawing/2014/main" id="{0DF88C96-B65A-FF6C-FF3C-F4A675076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1880" y="1020526"/>
                <a:ext cx="952774" cy="106186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Hand drawn flat design blame illustration">
              <a:extLst>
                <a:ext uri="{FF2B5EF4-FFF2-40B4-BE49-F238E27FC236}">
                  <a16:creationId xmlns:a16="http://schemas.microsoft.com/office/drawing/2014/main" id="{9E5EACF2-C33A-C0B3-D77E-75340E707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0661" y="1147471"/>
              <a:ext cx="1418447" cy="14184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8FA9E90-E982-86C7-7AAD-E5C68DE9D9BE}"/>
                </a:ext>
              </a:extLst>
            </p:cNvPr>
            <p:cNvSpPr txBox="1"/>
            <p:nvPr/>
          </p:nvSpPr>
          <p:spPr>
            <a:xfrm>
              <a:off x="4590661" y="2565918"/>
              <a:ext cx="4152123" cy="646331"/>
            </a:xfrm>
            <a:prstGeom prst="rect">
              <a:avLst/>
            </a:prstGeom>
            <a:noFill/>
          </p:spPr>
          <p:txBody>
            <a:bodyPr wrap="square" rtlCol="0">
              <a:spAutoFit/>
            </a:bodyPr>
            <a:lstStyle/>
            <a:p>
              <a:r>
                <a:rPr lang="en-US" dirty="0"/>
                <a:t>The Confusion of the people will </a:t>
              </a:r>
            </a:p>
            <a:p>
              <a:r>
                <a:rPr lang="en-US" dirty="0"/>
                <a:t>tend to be cured by out machine.  </a:t>
              </a:r>
            </a:p>
          </p:txBody>
        </p:sp>
        <p:sp>
          <p:nvSpPr>
            <p:cNvPr id="13" name="TextBox 12">
              <a:extLst>
                <a:ext uri="{FF2B5EF4-FFF2-40B4-BE49-F238E27FC236}">
                  <a16:creationId xmlns:a16="http://schemas.microsoft.com/office/drawing/2014/main" id="{63DEC4A6-7B71-45A7-22EE-06B7438F7903}"/>
                </a:ext>
              </a:extLst>
            </p:cNvPr>
            <p:cNvSpPr txBox="1"/>
            <p:nvPr/>
          </p:nvSpPr>
          <p:spPr>
            <a:xfrm>
              <a:off x="4590661" y="3212249"/>
              <a:ext cx="1922106" cy="1754326"/>
            </a:xfrm>
            <a:prstGeom prst="rect">
              <a:avLst/>
            </a:prstGeom>
            <a:noFill/>
          </p:spPr>
          <p:txBody>
            <a:bodyPr wrap="square" rtlCol="0">
              <a:spAutoFit/>
            </a:bodyPr>
            <a:lstStyle/>
            <a:p>
              <a:r>
                <a:rPr lang="en-US" dirty="0"/>
                <a:t>This integration of the watch model will help the people to know more about their health.</a:t>
              </a:r>
            </a:p>
          </p:txBody>
        </p:sp>
        <p:sp>
          <p:nvSpPr>
            <p:cNvPr id="14" name="TextBox 13">
              <a:extLst>
                <a:ext uri="{FF2B5EF4-FFF2-40B4-BE49-F238E27FC236}">
                  <a16:creationId xmlns:a16="http://schemas.microsoft.com/office/drawing/2014/main" id="{C7310C6C-24DB-B18E-2E3C-18353CA14BF7}"/>
                </a:ext>
              </a:extLst>
            </p:cNvPr>
            <p:cNvSpPr txBox="1"/>
            <p:nvPr/>
          </p:nvSpPr>
          <p:spPr>
            <a:xfrm>
              <a:off x="8542948" y="1232515"/>
              <a:ext cx="2789853" cy="1200329"/>
            </a:xfrm>
            <a:prstGeom prst="rect">
              <a:avLst/>
            </a:prstGeom>
            <a:noFill/>
          </p:spPr>
          <p:txBody>
            <a:bodyPr wrap="square" rtlCol="0">
              <a:spAutoFit/>
            </a:bodyPr>
            <a:lstStyle/>
            <a:p>
              <a:pPr algn="just"/>
              <a:r>
                <a:rPr lang="en-US" dirty="0"/>
                <a:t>Our model detects the protein generation from the body and </a:t>
              </a:r>
              <a:r>
                <a:rPr lang="en-US" b="1" dirty="0"/>
                <a:t>cares the proteins in the blood flow.</a:t>
              </a:r>
            </a:p>
          </p:txBody>
        </p:sp>
        <p:sp>
          <p:nvSpPr>
            <p:cNvPr id="15" name="TextBox 14">
              <a:extLst>
                <a:ext uri="{FF2B5EF4-FFF2-40B4-BE49-F238E27FC236}">
                  <a16:creationId xmlns:a16="http://schemas.microsoft.com/office/drawing/2014/main" id="{54ECEB4A-B8B3-1D52-150D-0B7F8023242C}"/>
                </a:ext>
              </a:extLst>
            </p:cNvPr>
            <p:cNvSpPr txBox="1"/>
            <p:nvPr/>
          </p:nvSpPr>
          <p:spPr>
            <a:xfrm>
              <a:off x="7927962" y="2865941"/>
              <a:ext cx="2334732" cy="2062103"/>
            </a:xfrm>
            <a:prstGeom prst="rect">
              <a:avLst/>
            </a:prstGeom>
            <a:noFill/>
          </p:spPr>
          <p:txBody>
            <a:bodyPr wrap="square" rtlCol="0">
              <a:spAutoFit/>
            </a:bodyPr>
            <a:lstStyle/>
            <a:p>
              <a:r>
                <a:rPr lang="en-US" sz="1600" dirty="0"/>
                <a:t>The various factors for detecting </a:t>
              </a:r>
              <a:r>
                <a:rPr lang="en-US" sz="1600" dirty="0">
                  <a:solidFill>
                    <a:srgbClr val="FF0000"/>
                  </a:solidFill>
                </a:rPr>
                <a:t>ULCER</a:t>
              </a:r>
              <a:r>
                <a:rPr lang="en-US" sz="1600" dirty="0"/>
                <a:t>:</a:t>
              </a:r>
            </a:p>
            <a:p>
              <a:pPr marL="342900" indent="-342900">
                <a:buFont typeface="Arial" panose="020B0604020202020204" pitchFamily="34" charset="0"/>
                <a:buChar char="•"/>
              </a:pPr>
              <a:r>
                <a:rPr lang="en-US" sz="1600" b="0" dirty="0">
                  <a:solidFill>
                    <a:srgbClr val="FF8AEF"/>
                  </a:solidFill>
                  <a:effectLst/>
                </a:rPr>
                <a:t>Pain level</a:t>
              </a:r>
            </a:p>
            <a:p>
              <a:pPr marL="342900" indent="-342900">
                <a:buFont typeface="Arial" panose="020B0604020202020204" pitchFamily="34" charset="0"/>
                <a:buChar char="•"/>
              </a:pPr>
              <a:r>
                <a:rPr lang="en-US" sz="1600" b="0" dirty="0">
                  <a:solidFill>
                    <a:srgbClr val="FF8AEF"/>
                  </a:solidFill>
                  <a:effectLst/>
                </a:rPr>
                <a:t>Stomach acidity</a:t>
              </a:r>
            </a:p>
            <a:p>
              <a:pPr marL="342900" indent="-342900">
                <a:buFont typeface="Arial" panose="020B0604020202020204" pitchFamily="34" charset="0"/>
                <a:buChar char="•"/>
              </a:pPr>
              <a:r>
                <a:rPr lang="en-US" sz="1600" b="0" dirty="0">
                  <a:solidFill>
                    <a:srgbClr val="FF8AEF"/>
                  </a:solidFill>
                  <a:effectLst/>
                </a:rPr>
                <a:t>Stress level</a:t>
              </a:r>
            </a:p>
            <a:p>
              <a:pPr marL="342900" indent="-342900">
                <a:buFont typeface="Arial" panose="020B0604020202020204" pitchFamily="34" charset="0"/>
                <a:buChar char="•"/>
              </a:pPr>
              <a:r>
                <a:rPr lang="en-US" sz="1600" b="0" dirty="0">
                  <a:solidFill>
                    <a:srgbClr val="FF8AEF"/>
                  </a:solidFill>
                  <a:effectLst/>
                </a:rPr>
                <a:t>nausea</a:t>
              </a:r>
            </a:p>
            <a:p>
              <a:pPr marL="342900" indent="-342900">
                <a:buFont typeface="Arial" panose="020B0604020202020204" pitchFamily="34" charset="0"/>
                <a:buChar char="•"/>
              </a:pPr>
              <a:r>
                <a:rPr lang="en-US" sz="1600" b="0" dirty="0">
                  <a:solidFill>
                    <a:srgbClr val="FF8AEF"/>
                  </a:solidFill>
                  <a:effectLst/>
                </a:rPr>
                <a:t>Stomach pain</a:t>
              </a:r>
            </a:p>
            <a:p>
              <a:pPr marL="342900" indent="-342900">
                <a:buFont typeface="Arial" panose="020B0604020202020204" pitchFamily="34" charset="0"/>
                <a:buChar char="•"/>
              </a:pPr>
              <a:r>
                <a:rPr lang="en-US" sz="1600" b="0" dirty="0">
                  <a:solidFill>
                    <a:srgbClr val="FF8AEF"/>
                  </a:solidFill>
                  <a:effectLst/>
                </a:rPr>
                <a:t>Weight</a:t>
              </a:r>
              <a:r>
                <a:rPr lang="en-US" sz="1600" dirty="0">
                  <a:solidFill>
                    <a:srgbClr val="FF8AEF"/>
                  </a:solidFill>
                </a:rPr>
                <a:t> </a:t>
              </a:r>
              <a:r>
                <a:rPr lang="en-US" sz="1600" b="0" dirty="0">
                  <a:solidFill>
                    <a:srgbClr val="FF8AEF"/>
                  </a:solidFill>
                  <a:effectLst/>
                </a:rPr>
                <a:t>loss</a:t>
              </a:r>
              <a:endParaRPr lang="en-US" sz="1400" dirty="0"/>
            </a:p>
          </p:txBody>
        </p:sp>
        <p:sp>
          <p:nvSpPr>
            <p:cNvPr id="16" name="TextBox 15">
              <a:extLst>
                <a:ext uri="{FF2B5EF4-FFF2-40B4-BE49-F238E27FC236}">
                  <a16:creationId xmlns:a16="http://schemas.microsoft.com/office/drawing/2014/main" id="{A78A6560-56F4-561B-91F9-071FC50620F5}"/>
                </a:ext>
              </a:extLst>
            </p:cNvPr>
            <p:cNvSpPr txBox="1"/>
            <p:nvPr/>
          </p:nvSpPr>
          <p:spPr>
            <a:xfrm>
              <a:off x="9938069" y="2859508"/>
              <a:ext cx="2253931" cy="2062103"/>
            </a:xfrm>
            <a:prstGeom prst="rect">
              <a:avLst/>
            </a:prstGeom>
            <a:noFill/>
          </p:spPr>
          <p:txBody>
            <a:bodyPr wrap="square" rtlCol="0">
              <a:spAutoFit/>
            </a:bodyPr>
            <a:lstStyle/>
            <a:p>
              <a:r>
                <a:rPr lang="en-US" sz="1600" dirty="0"/>
                <a:t>The various factors for detecting </a:t>
              </a:r>
              <a:r>
                <a:rPr lang="en-US" sz="1600" dirty="0">
                  <a:solidFill>
                    <a:srgbClr val="FF0000"/>
                  </a:solidFill>
                </a:rPr>
                <a:t>ATTATCK</a:t>
              </a:r>
              <a:r>
                <a:rPr lang="en-US" sz="1600" dirty="0"/>
                <a:t>:</a:t>
              </a:r>
            </a:p>
            <a:p>
              <a:pPr marL="342900" indent="-342900">
                <a:buFont typeface="Arial" panose="020B0604020202020204" pitchFamily="34" charset="0"/>
                <a:buChar char="•"/>
              </a:pPr>
              <a:r>
                <a:rPr lang="en-US" sz="1600" b="0" dirty="0">
                  <a:solidFill>
                    <a:srgbClr val="FF8AEF"/>
                  </a:solidFill>
                  <a:effectLst/>
                </a:rPr>
                <a:t>Protein FABP3</a:t>
              </a:r>
            </a:p>
            <a:p>
              <a:pPr marL="342900" indent="-342900">
                <a:buFont typeface="Arial" panose="020B0604020202020204" pitchFamily="34" charset="0"/>
                <a:buChar char="•"/>
              </a:pPr>
              <a:r>
                <a:rPr lang="en-US" sz="1600" b="0" dirty="0">
                  <a:solidFill>
                    <a:srgbClr val="FF8AEF"/>
                  </a:solidFill>
                  <a:effectLst/>
                </a:rPr>
                <a:t>Age</a:t>
              </a:r>
            </a:p>
            <a:p>
              <a:pPr marL="342900" indent="-342900">
                <a:buFont typeface="Arial" panose="020B0604020202020204" pitchFamily="34" charset="0"/>
                <a:buChar char="•"/>
              </a:pPr>
              <a:r>
                <a:rPr lang="en-US" sz="1600" dirty="0">
                  <a:solidFill>
                    <a:srgbClr val="FF8AEF"/>
                  </a:solidFill>
                </a:rPr>
                <a:t>S</a:t>
              </a:r>
              <a:r>
                <a:rPr lang="en-US" sz="1600" b="0" dirty="0">
                  <a:solidFill>
                    <a:srgbClr val="FF8AEF"/>
                  </a:solidFill>
                  <a:effectLst/>
                </a:rPr>
                <a:t>weating</a:t>
              </a:r>
            </a:p>
            <a:p>
              <a:pPr marL="342900" indent="-342900">
                <a:buFont typeface="Arial" panose="020B0604020202020204" pitchFamily="34" charset="0"/>
                <a:buChar char="•"/>
              </a:pPr>
              <a:r>
                <a:rPr lang="en-US" sz="1600" b="0" dirty="0">
                  <a:solidFill>
                    <a:srgbClr val="FF8AEF"/>
                  </a:solidFill>
                  <a:effectLst/>
                </a:rPr>
                <a:t>Chest pressure</a:t>
              </a:r>
            </a:p>
            <a:p>
              <a:pPr marL="342900" indent="-342900">
                <a:buFont typeface="Arial" panose="020B0604020202020204" pitchFamily="34" charset="0"/>
                <a:buChar char="•"/>
              </a:pPr>
              <a:r>
                <a:rPr lang="en-US" sz="1600" b="0" dirty="0">
                  <a:solidFill>
                    <a:srgbClr val="FF8AEF"/>
                  </a:solidFill>
                  <a:effectLst/>
                </a:rPr>
                <a:t>Breath shortness</a:t>
              </a:r>
            </a:p>
            <a:p>
              <a:pPr marL="342900" indent="-342900">
                <a:buFont typeface="Arial" panose="020B0604020202020204" pitchFamily="34" charset="0"/>
                <a:buChar char="•"/>
              </a:pPr>
              <a:r>
                <a:rPr lang="en-US" sz="1600" dirty="0">
                  <a:solidFill>
                    <a:srgbClr val="FF8AEF"/>
                  </a:solidFill>
                </a:rPr>
                <a:t>Blood Pressure</a:t>
              </a:r>
              <a:endParaRPr lang="en-US" sz="1600" b="0" dirty="0">
                <a:solidFill>
                  <a:srgbClr val="FF8AEF"/>
                </a:solidFill>
                <a:effectLst/>
              </a:endParaRPr>
            </a:p>
          </p:txBody>
        </p:sp>
        <p:cxnSp>
          <p:nvCxnSpPr>
            <p:cNvPr id="18" name="Straight Connector 17">
              <a:extLst>
                <a:ext uri="{FF2B5EF4-FFF2-40B4-BE49-F238E27FC236}">
                  <a16:creationId xmlns:a16="http://schemas.microsoft.com/office/drawing/2014/main" id="{717C4CCB-279F-FFD9-3E10-137159CC3A85}"/>
                </a:ext>
              </a:extLst>
            </p:cNvPr>
            <p:cNvCxnSpPr/>
            <p:nvPr/>
          </p:nvCxnSpPr>
          <p:spPr>
            <a:xfrm>
              <a:off x="9937875" y="2840884"/>
              <a:ext cx="0" cy="2080727"/>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3381FF6-EAB5-CEEE-ADF5-6D286B10D873}"/>
                </a:ext>
              </a:extLst>
            </p:cNvPr>
            <p:cNvSpPr txBox="1"/>
            <p:nvPr/>
          </p:nvSpPr>
          <p:spPr>
            <a:xfrm>
              <a:off x="4051725" y="5493031"/>
              <a:ext cx="1943877" cy="923330"/>
            </a:xfrm>
            <a:prstGeom prst="rect">
              <a:avLst/>
            </a:prstGeom>
            <a:noFill/>
          </p:spPr>
          <p:txBody>
            <a:bodyPr wrap="square" rtlCol="0">
              <a:spAutoFit/>
            </a:bodyPr>
            <a:lstStyle/>
            <a:p>
              <a:r>
                <a:rPr lang="en-US" b="1" dirty="0">
                  <a:solidFill>
                    <a:srgbClr val="FF0000"/>
                  </a:solidFill>
                </a:rPr>
                <a:t>FABP3</a:t>
              </a:r>
            </a:p>
            <a:p>
              <a:r>
                <a:rPr lang="en-US" dirty="0"/>
                <a:t>Fatty acid Binding Protein</a:t>
              </a:r>
            </a:p>
          </p:txBody>
        </p:sp>
        <p:pic>
          <p:nvPicPr>
            <p:cNvPr id="2054" name="Picture 6" descr="Realistic heart shape in studio">
              <a:extLst>
                <a:ext uri="{FF2B5EF4-FFF2-40B4-BE49-F238E27FC236}">
                  <a16:creationId xmlns:a16="http://schemas.microsoft.com/office/drawing/2014/main" id="{810C666F-0B82-73F1-95C2-02A09AFBF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6206" y="5538869"/>
              <a:ext cx="831653" cy="8316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igital art human organs  illustration">
              <a:extLst>
                <a:ext uri="{FF2B5EF4-FFF2-40B4-BE49-F238E27FC236}">
                  <a16:creationId xmlns:a16="http://schemas.microsoft.com/office/drawing/2014/main" id="{1A4FD2F6-FAD2-2F44-5634-3A5E151D39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8021900" y="5441891"/>
              <a:ext cx="718309" cy="92333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9B86156-E562-F663-BE56-BA341A5CDA40}"/>
                </a:ext>
              </a:extLst>
            </p:cNvPr>
            <p:cNvSpPr txBox="1"/>
            <p:nvPr/>
          </p:nvSpPr>
          <p:spPr>
            <a:xfrm>
              <a:off x="8906754" y="5471344"/>
              <a:ext cx="1943877" cy="923330"/>
            </a:xfrm>
            <a:prstGeom prst="rect">
              <a:avLst/>
            </a:prstGeom>
            <a:noFill/>
          </p:spPr>
          <p:txBody>
            <a:bodyPr wrap="square" rtlCol="0">
              <a:spAutoFit/>
            </a:bodyPr>
            <a:lstStyle/>
            <a:p>
              <a:r>
                <a:rPr lang="en-US" b="1" dirty="0">
                  <a:solidFill>
                    <a:srgbClr val="FF0000"/>
                  </a:solidFill>
                </a:rPr>
                <a:t>TNF-</a:t>
              </a:r>
              <a:r>
                <a:rPr lang="el-GR" b="1" dirty="0">
                  <a:solidFill>
                    <a:srgbClr val="FF0000"/>
                  </a:solidFill>
                </a:rPr>
                <a:t>α</a:t>
              </a:r>
              <a:endParaRPr lang="en-US" b="1" dirty="0">
                <a:solidFill>
                  <a:srgbClr val="FF0000"/>
                </a:solidFill>
              </a:endParaRPr>
            </a:p>
            <a:p>
              <a:r>
                <a:rPr lang="en-US" dirty="0"/>
                <a:t>Tumor Necrosis Factor-alpha</a:t>
              </a:r>
            </a:p>
          </p:txBody>
        </p:sp>
        <p:sp>
          <p:nvSpPr>
            <p:cNvPr id="21" name="TextBox 20">
              <a:extLst>
                <a:ext uri="{FF2B5EF4-FFF2-40B4-BE49-F238E27FC236}">
                  <a16:creationId xmlns:a16="http://schemas.microsoft.com/office/drawing/2014/main" id="{C5298AFC-EE2A-614D-AE6D-E4B7B5D248AA}"/>
                </a:ext>
              </a:extLst>
            </p:cNvPr>
            <p:cNvSpPr txBox="1"/>
            <p:nvPr/>
          </p:nvSpPr>
          <p:spPr>
            <a:xfrm>
              <a:off x="3124272" y="6333582"/>
              <a:ext cx="895519" cy="276999"/>
            </a:xfrm>
            <a:prstGeom prst="rect">
              <a:avLst/>
            </a:prstGeom>
            <a:noFill/>
          </p:spPr>
          <p:txBody>
            <a:bodyPr wrap="square" rtlCol="0">
              <a:spAutoFit/>
            </a:bodyPr>
            <a:lstStyle/>
            <a:p>
              <a:pPr algn="ctr"/>
              <a:r>
                <a:rPr lang="en-US" sz="1200" dirty="0"/>
                <a:t>Attack</a:t>
              </a:r>
            </a:p>
          </p:txBody>
        </p:sp>
        <p:sp>
          <p:nvSpPr>
            <p:cNvPr id="22" name="TextBox 21">
              <a:extLst>
                <a:ext uri="{FF2B5EF4-FFF2-40B4-BE49-F238E27FC236}">
                  <a16:creationId xmlns:a16="http://schemas.microsoft.com/office/drawing/2014/main" id="{7CC69568-4270-5677-C7CF-FFDEE1E1D1D2}"/>
                </a:ext>
              </a:extLst>
            </p:cNvPr>
            <p:cNvSpPr txBox="1"/>
            <p:nvPr/>
          </p:nvSpPr>
          <p:spPr>
            <a:xfrm>
              <a:off x="7927962" y="6281251"/>
              <a:ext cx="895519" cy="276999"/>
            </a:xfrm>
            <a:prstGeom prst="rect">
              <a:avLst/>
            </a:prstGeom>
            <a:noFill/>
          </p:spPr>
          <p:txBody>
            <a:bodyPr wrap="square" rtlCol="0">
              <a:spAutoFit/>
            </a:bodyPr>
            <a:lstStyle/>
            <a:p>
              <a:pPr algn="ctr"/>
              <a:r>
                <a:rPr lang="en-US" sz="1200" dirty="0"/>
                <a:t>Ulcer</a:t>
              </a:r>
            </a:p>
          </p:txBody>
        </p:sp>
      </p:grpSp>
    </p:spTree>
    <p:extLst>
      <p:ext uri="{BB962C8B-B14F-4D97-AF65-F5344CB8AC3E}">
        <p14:creationId xmlns:p14="http://schemas.microsoft.com/office/powerpoint/2010/main" val="814660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F7E0B-1287-3D26-3B63-D8CEB2AADB48}"/>
            </a:ext>
          </a:extLst>
        </p:cNvPr>
        <p:cNvGrpSpPr/>
        <p:nvPr/>
      </p:nvGrpSpPr>
      <p:grpSpPr>
        <a:xfrm>
          <a:off x="0" y="0"/>
          <a:ext cx="0" cy="0"/>
          <a:chOff x="0" y="0"/>
          <a:chExt cx="0" cy="0"/>
        </a:xfrm>
      </p:grpSpPr>
      <p:sp>
        <p:nvSpPr>
          <p:cNvPr id="28" name="Circle: Hollow 27">
            <a:extLst>
              <a:ext uri="{FF2B5EF4-FFF2-40B4-BE49-F238E27FC236}">
                <a16:creationId xmlns:a16="http://schemas.microsoft.com/office/drawing/2014/main" id="{2763E0F4-5590-CA1F-4501-F55704BA6DB1}"/>
              </a:ext>
            </a:extLst>
          </p:cNvPr>
          <p:cNvSpPr/>
          <p:nvPr/>
        </p:nvSpPr>
        <p:spPr>
          <a:xfrm>
            <a:off x="2862943" y="130440"/>
            <a:ext cx="6466114" cy="6516002"/>
          </a:xfrm>
          <a:prstGeom prst="donut">
            <a:avLst>
              <a:gd name="adj" fmla="val 2266"/>
            </a:avLst>
          </a:prstGeom>
          <a:solidFill>
            <a:srgbClr val="FF8AEF"/>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grpSp>
        <p:nvGrpSpPr>
          <p:cNvPr id="3" name="Group 2">
            <a:extLst>
              <a:ext uri="{FF2B5EF4-FFF2-40B4-BE49-F238E27FC236}">
                <a16:creationId xmlns:a16="http://schemas.microsoft.com/office/drawing/2014/main" id="{05827C15-CF94-247E-B1F8-DFAB92271059}"/>
              </a:ext>
            </a:extLst>
          </p:cNvPr>
          <p:cNvGrpSpPr/>
          <p:nvPr/>
        </p:nvGrpSpPr>
        <p:grpSpPr>
          <a:xfrm>
            <a:off x="10954657" y="5864742"/>
            <a:ext cx="1943877" cy="1093431"/>
            <a:chOff x="9710057" y="3108842"/>
            <a:chExt cx="1943877" cy="1093431"/>
          </a:xfrm>
        </p:grpSpPr>
        <p:pic>
          <p:nvPicPr>
            <p:cNvPr id="5" name="Picture 4">
              <a:extLst>
                <a:ext uri="{FF2B5EF4-FFF2-40B4-BE49-F238E27FC236}">
                  <a16:creationId xmlns:a16="http://schemas.microsoft.com/office/drawing/2014/main" id="{3A62ED22-B8E4-42E0-C868-CF9094A11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6" name="TextBox 5">
              <a:extLst>
                <a:ext uri="{FF2B5EF4-FFF2-40B4-BE49-F238E27FC236}">
                  <a16:creationId xmlns:a16="http://schemas.microsoft.com/office/drawing/2014/main" id="{1A8C908C-9866-8801-E06A-EDE5CD81199B}"/>
                </a:ext>
              </a:extLst>
            </p:cNvPr>
            <p:cNvSpPr txBox="1"/>
            <p:nvPr/>
          </p:nvSpPr>
          <p:spPr>
            <a:xfrm>
              <a:off x="10532268" y="3509963"/>
              <a:ext cx="226147" cy="307777"/>
            </a:xfrm>
            <a:prstGeom prst="rect">
              <a:avLst/>
            </a:prstGeom>
            <a:noFill/>
          </p:spPr>
          <p:txBody>
            <a:bodyPr wrap="square" rtlCol="0">
              <a:spAutoFit/>
            </a:bodyPr>
            <a:lstStyle/>
            <a:p>
              <a:pPr algn="ctr"/>
              <a:r>
                <a:rPr lang="en-US" sz="1400" dirty="0"/>
                <a:t>8</a:t>
              </a:r>
            </a:p>
          </p:txBody>
        </p:sp>
      </p:grpSp>
      <p:pic>
        <p:nvPicPr>
          <p:cNvPr id="2" name="Picture 2">
            <a:extLst>
              <a:ext uri="{FF2B5EF4-FFF2-40B4-BE49-F238E27FC236}">
                <a16:creationId xmlns:a16="http://schemas.microsoft.com/office/drawing/2014/main" id="{930BEE1C-BE5D-DFF9-14E0-A8A69A3A255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828661" y="1034249"/>
            <a:ext cx="4534678" cy="4789502"/>
          </a:xfrm>
          <a:prstGeom prst="ellipse">
            <a:avLst/>
          </a:prstGeom>
          <a:ln w="63500" cap="rnd">
            <a:solidFill>
              <a:schemeClr val="bg1"/>
            </a:solid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43E01C6-5DC9-60CB-E555-A5EAF3BFA1DD}"/>
              </a:ext>
            </a:extLst>
          </p:cNvPr>
          <p:cNvSpPr/>
          <p:nvPr/>
        </p:nvSpPr>
        <p:spPr>
          <a:xfrm>
            <a:off x="914399" y="3362343"/>
            <a:ext cx="2864498" cy="1968759"/>
          </a:xfrm>
          <a:prstGeom prst="roundRect">
            <a:avLst/>
          </a:prstGeom>
          <a:solidFill>
            <a:schemeClr val="bg1"/>
          </a:solidFill>
          <a:ln>
            <a:solidFill>
              <a:srgbClr val="FF8A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135DB30-4046-FFD7-7449-95DBFE5037D9}"/>
              </a:ext>
            </a:extLst>
          </p:cNvPr>
          <p:cNvSpPr txBox="1"/>
          <p:nvPr/>
        </p:nvSpPr>
        <p:spPr>
          <a:xfrm>
            <a:off x="1180321" y="3469559"/>
            <a:ext cx="2332653" cy="1754326"/>
          </a:xfrm>
          <a:prstGeom prst="rect">
            <a:avLst/>
          </a:prstGeom>
          <a:solidFill>
            <a:schemeClr val="bg1"/>
          </a:solidFill>
        </p:spPr>
        <p:txBody>
          <a:bodyPr wrap="square" rtlCol="0">
            <a:spAutoFit/>
          </a:bodyPr>
          <a:lstStyle/>
          <a:p>
            <a:pPr algn="ctr"/>
            <a:r>
              <a:rPr lang="en-US" dirty="0"/>
              <a:t>This model analyses the </a:t>
            </a:r>
            <a:r>
              <a:rPr lang="en-US" b="1" dirty="0"/>
              <a:t>proteins</a:t>
            </a:r>
            <a:r>
              <a:rPr lang="en-US" dirty="0"/>
              <a:t> the sensors given as the input. The data gets classified and returns the </a:t>
            </a:r>
            <a:r>
              <a:rPr lang="en-US" b="1" dirty="0"/>
              <a:t>confidence score</a:t>
            </a:r>
            <a:r>
              <a:rPr lang="en-US" dirty="0"/>
              <a:t>.</a:t>
            </a:r>
          </a:p>
        </p:txBody>
      </p:sp>
      <p:sp>
        <p:nvSpPr>
          <p:cNvPr id="15" name="Rectangle: Rounded Corners 14">
            <a:extLst>
              <a:ext uri="{FF2B5EF4-FFF2-40B4-BE49-F238E27FC236}">
                <a16:creationId xmlns:a16="http://schemas.microsoft.com/office/drawing/2014/main" id="{4D3E5825-6E25-EEA1-3E69-3C50A97180B8}"/>
              </a:ext>
            </a:extLst>
          </p:cNvPr>
          <p:cNvSpPr/>
          <p:nvPr/>
        </p:nvSpPr>
        <p:spPr>
          <a:xfrm>
            <a:off x="976603" y="1034249"/>
            <a:ext cx="2864498" cy="1968759"/>
          </a:xfrm>
          <a:prstGeom prst="roundRect">
            <a:avLst/>
          </a:prstGeom>
          <a:solidFill>
            <a:schemeClr val="bg1"/>
          </a:solidFill>
          <a:ln>
            <a:solidFill>
              <a:srgbClr val="FF8A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61D037A-7EBA-B1FF-0A90-7E6D4DB835F2}"/>
              </a:ext>
            </a:extLst>
          </p:cNvPr>
          <p:cNvSpPr txBox="1"/>
          <p:nvPr/>
        </p:nvSpPr>
        <p:spPr>
          <a:xfrm>
            <a:off x="1242525" y="1141465"/>
            <a:ext cx="2332653" cy="1754326"/>
          </a:xfrm>
          <a:prstGeom prst="rect">
            <a:avLst/>
          </a:prstGeom>
          <a:noFill/>
        </p:spPr>
        <p:txBody>
          <a:bodyPr wrap="square" rtlCol="0">
            <a:spAutoFit/>
          </a:bodyPr>
          <a:lstStyle/>
          <a:p>
            <a:pPr algn="ctr"/>
            <a:r>
              <a:rPr lang="en-US" dirty="0"/>
              <a:t>Build with sci-kit learn framework, a </a:t>
            </a:r>
            <a:r>
              <a:rPr lang="en-US" b="1" dirty="0"/>
              <a:t>random forest classifying model</a:t>
            </a:r>
            <a:r>
              <a:rPr lang="en-US" dirty="0"/>
              <a:t>. Provide with the dozens of ulcer and attack datasets.</a:t>
            </a:r>
          </a:p>
        </p:txBody>
      </p:sp>
      <p:sp>
        <p:nvSpPr>
          <p:cNvPr id="21" name="Rectangle: Rounded Corners 20">
            <a:extLst>
              <a:ext uri="{FF2B5EF4-FFF2-40B4-BE49-F238E27FC236}">
                <a16:creationId xmlns:a16="http://schemas.microsoft.com/office/drawing/2014/main" id="{5D544C0A-FF93-C4C6-51F7-AFB26ED4E178}"/>
              </a:ext>
            </a:extLst>
          </p:cNvPr>
          <p:cNvSpPr/>
          <p:nvPr/>
        </p:nvSpPr>
        <p:spPr>
          <a:xfrm>
            <a:off x="8363339" y="1034249"/>
            <a:ext cx="2864498" cy="1968759"/>
          </a:xfrm>
          <a:prstGeom prst="roundRect">
            <a:avLst/>
          </a:prstGeom>
          <a:solidFill>
            <a:schemeClr val="bg1"/>
          </a:solidFill>
          <a:ln>
            <a:solidFill>
              <a:srgbClr val="FF8A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CD010FA-6879-6693-E2ED-E0E8A9A9067C}"/>
              </a:ext>
            </a:extLst>
          </p:cNvPr>
          <p:cNvSpPr txBox="1"/>
          <p:nvPr/>
        </p:nvSpPr>
        <p:spPr>
          <a:xfrm>
            <a:off x="8629261" y="1141465"/>
            <a:ext cx="2332653" cy="1754326"/>
          </a:xfrm>
          <a:prstGeom prst="rect">
            <a:avLst/>
          </a:prstGeom>
          <a:solidFill>
            <a:schemeClr val="bg1"/>
          </a:solidFill>
        </p:spPr>
        <p:txBody>
          <a:bodyPr wrap="square" rtlCol="0">
            <a:spAutoFit/>
          </a:bodyPr>
          <a:lstStyle/>
          <a:p>
            <a:pPr algn="ctr"/>
            <a:r>
              <a:rPr lang="en-US" dirty="0"/>
              <a:t>The </a:t>
            </a:r>
            <a:r>
              <a:rPr lang="en-US" b="1" dirty="0"/>
              <a:t>real time</a:t>
            </a:r>
            <a:r>
              <a:rPr lang="en-US" dirty="0"/>
              <a:t> collecting data are again send to the original dataset of the already saved model.</a:t>
            </a:r>
          </a:p>
          <a:p>
            <a:pPr algn="ctr"/>
            <a:r>
              <a:rPr lang="en-US" dirty="0"/>
              <a:t>This makes efficient.</a:t>
            </a:r>
          </a:p>
        </p:txBody>
      </p:sp>
      <p:sp>
        <p:nvSpPr>
          <p:cNvPr id="25" name="Rectangle: Rounded Corners 24">
            <a:extLst>
              <a:ext uri="{FF2B5EF4-FFF2-40B4-BE49-F238E27FC236}">
                <a16:creationId xmlns:a16="http://schemas.microsoft.com/office/drawing/2014/main" id="{42E58BB3-0258-AED9-22B6-FE2E92F1AA07}"/>
              </a:ext>
            </a:extLst>
          </p:cNvPr>
          <p:cNvSpPr/>
          <p:nvPr/>
        </p:nvSpPr>
        <p:spPr>
          <a:xfrm>
            <a:off x="8363339" y="3362342"/>
            <a:ext cx="2864498" cy="1968759"/>
          </a:xfrm>
          <a:prstGeom prst="roundRect">
            <a:avLst/>
          </a:prstGeom>
          <a:solidFill>
            <a:schemeClr val="bg1"/>
          </a:solidFill>
          <a:ln>
            <a:solidFill>
              <a:srgbClr val="FF8A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AF1EBBE-64A1-2400-0DDB-A2BF47EB9739}"/>
              </a:ext>
            </a:extLst>
          </p:cNvPr>
          <p:cNvSpPr txBox="1"/>
          <p:nvPr/>
        </p:nvSpPr>
        <p:spPr>
          <a:xfrm>
            <a:off x="8629261" y="3469558"/>
            <a:ext cx="2332653" cy="1754326"/>
          </a:xfrm>
          <a:prstGeom prst="rect">
            <a:avLst/>
          </a:prstGeom>
          <a:solidFill>
            <a:schemeClr val="bg1"/>
          </a:solidFill>
        </p:spPr>
        <p:txBody>
          <a:bodyPr wrap="square" rtlCol="0">
            <a:spAutoFit/>
          </a:bodyPr>
          <a:lstStyle/>
          <a:p>
            <a:pPr algn="ctr"/>
            <a:r>
              <a:rPr lang="en-US" dirty="0"/>
              <a:t>The excess symptoms with the proteins are classified and </a:t>
            </a:r>
            <a:r>
              <a:rPr lang="en-US" b="1" dirty="0"/>
              <a:t>double check</a:t>
            </a:r>
            <a:r>
              <a:rPr lang="en-US" dirty="0"/>
              <a:t> the provided result with the confidence score.</a:t>
            </a:r>
          </a:p>
        </p:txBody>
      </p:sp>
      <p:sp>
        <p:nvSpPr>
          <p:cNvPr id="29" name="TextBox 28">
            <a:extLst>
              <a:ext uri="{FF2B5EF4-FFF2-40B4-BE49-F238E27FC236}">
                <a16:creationId xmlns:a16="http://schemas.microsoft.com/office/drawing/2014/main" id="{8FE8D342-32CF-E0F3-AB9D-9994A4FF4BD5}"/>
              </a:ext>
            </a:extLst>
          </p:cNvPr>
          <p:cNvSpPr txBox="1"/>
          <p:nvPr/>
        </p:nvSpPr>
        <p:spPr>
          <a:xfrm>
            <a:off x="5455298" y="5639085"/>
            <a:ext cx="1418253" cy="369332"/>
          </a:xfrm>
          <a:prstGeom prst="rect">
            <a:avLst/>
          </a:prstGeom>
          <a:noFill/>
        </p:spPr>
        <p:txBody>
          <a:bodyPr wrap="square" rtlCol="0">
            <a:spAutoFit/>
          </a:bodyPr>
          <a:lstStyle/>
          <a:p>
            <a:pPr algn="ctr"/>
            <a:r>
              <a:rPr lang="en-US" dirty="0">
                <a:solidFill>
                  <a:srgbClr val="FF0000"/>
                </a:solidFill>
                <a:latin typeface="Poor Richard" panose="02080502050505020702" pitchFamily="18" charset="0"/>
              </a:rPr>
              <a:t>Medi-Me</a:t>
            </a:r>
          </a:p>
        </p:txBody>
      </p:sp>
    </p:spTree>
    <p:extLst>
      <p:ext uri="{BB962C8B-B14F-4D97-AF65-F5344CB8AC3E}">
        <p14:creationId xmlns:p14="http://schemas.microsoft.com/office/powerpoint/2010/main" val="155243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BF5B282-009C-5A97-EB83-8791C1CF00D1}"/>
              </a:ext>
            </a:extLst>
          </p:cNvPr>
          <p:cNvSpPr/>
          <p:nvPr/>
        </p:nvSpPr>
        <p:spPr>
          <a:xfrm>
            <a:off x="7133459" y="3547274"/>
            <a:ext cx="473166" cy="422746"/>
          </a:xfrm>
          <a:prstGeom prst="rect">
            <a:avLst/>
          </a:prstGeom>
          <a:solidFill>
            <a:schemeClr val="bg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725EA898-4106-1E7E-3269-CC4ED965E44F}"/>
              </a:ext>
            </a:extLst>
          </p:cNvPr>
          <p:cNvGrpSpPr/>
          <p:nvPr/>
        </p:nvGrpSpPr>
        <p:grpSpPr>
          <a:xfrm>
            <a:off x="805827" y="1602512"/>
            <a:ext cx="6958852" cy="3914354"/>
            <a:chOff x="-378240" y="1283564"/>
            <a:chExt cx="6958852" cy="3914354"/>
          </a:xfrm>
        </p:grpSpPr>
        <p:pic>
          <p:nvPicPr>
            <p:cNvPr id="10" name="Picture 9">
              <a:extLst>
                <a:ext uri="{FF2B5EF4-FFF2-40B4-BE49-F238E27FC236}">
                  <a16:creationId xmlns:a16="http://schemas.microsoft.com/office/drawing/2014/main" id="{A8575E29-6FF4-B2F8-EB02-F9C3F6EA4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40" y="1283564"/>
              <a:ext cx="6958852" cy="3914354"/>
            </a:xfrm>
            <a:prstGeom prst="rect">
              <a:avLst/>
            </a:prstGeom>
          </p:spPr>
        </p:pic>
        <p:pic>
          <p:nvPicPr>
            <p:cNvPr id="27" name="Picture 26">
              <a:extLst>
                <a:ext uri="{FF2B5EF4-FFF2-40B4-BE49-F238E27FC236}">
                  <a16:creationId xmlns:a16="http://schemas.microsoft.com/office/drawing/2014/main" id="{BC009545-FACB-36C5-470A-61324A108C01}"/>
                </a:ext>
              </a:extLst>
            </p:cNvPr>
            <p:cNvPicPr>
              <a:picLocks noChangeAspect="1"/>
            </p:cNvPicPr>
            <p:nvPr/>
          </p:nvPicPr>
          <p:blipFill>
            <a:blip r:embed="rId3"/>
            <a:stretch>
              <a:fillRect/>
            </a:stretch>
          </p:blipFill>
          <p:spPr>
            <a:xfrm flipH="1">
              <a:off x="2964656" y="2636710"/>
              <a:ext cx="90490" cy="79938"/>
            </a:xfrm>
            <a:prstGeom prst="rect">
              <a:avLst/>
            </a:prstGeom>
          </p:spPr>
        </p:pic>
      </p:grpSp>
      <p:sp>
        <p:nvSpPr>
          <p:cNvPr id="4" name="TextBox 3">
            <a:extLst>
              <a:ext uri="{FF2B5EF4-FFF2-40B4-BE49-F238E27FC236}">
                <a16:creationId xmlns:a16="http://schemas.microsoft.com/office/drawing/2014/main" id="{5B2F675C-9140-7982-D990-6DF8FE2E675F}"/>
              </a:ext>
            </a:extLst>
          </p:cNvPr>
          <p:cNvSpPr txBox="1"/>
          <p:nvPr/>
        </p:nvSpPr>
        <p:spPr>
          <a:xfrm>
            <a:off x="177281" y="0"/>
            <a:ext cx="12014719" cy="707886"/>
          </a:xfrm>
          <a:prstGeom prst="rect">
            <a:avLst/>
          </a:prstGeom>
          <a:noFill/>
        </p:spPr>
        <p:txBody>
          <a:bodyPr wrap="square" rtlCol="0">
            <a:spAutoFit/>
          </a:bodyPr>
          <a:lstStyle/>
          <a:p>
            <a:r>
              <a:rPr lang="en-US" sz="4000" b="1" dirty="0">
                <a:solidFill>
                  <a:srgbClr val="FF8AEF"/>
                </a:solidFill>
              </a:rPr>
              <a:t>DESIGN OF HARDWARE</a:t>
            </a:r>
          </a:p>
        </p:txBody>
      </p:sp>
      <p:grpSp>
        <p:nvGrpSpPr>
          <p:cNvPr id="3" name="Group 2">
            <a:extLst>
              <a:ext uri="{FF2B5EF4-FFF2-40B4-BE49-F238E27FC236}">
                <a16:creationId xmlns:a16="http://schemas.microsoft.com/office/drawing/2014/main" id="{2848413F-89BC-26D8-2F72-B3AF3A6964E1}"/>
              </a:ext>
            </a:extLst>
          </p:cNvPr>
          <p:cNvGrpSpPr/>
          <p:nvPr/>
        </p:nvGrpSpPr>
        <p:grpSpPr>
          <a:xfrm>
            <a:off x="10954657" y="5864742"/>
            <a:ext cx="1943877" cy="1093431"/>
            <a:chOff x="9710057" y="3108842"/>
            <a:chExt cx="1943877" cy="1093431"/>
          </a:xfrm>
        </p:grpSpPr>
        <p:pic>
          <p:nvPicPr>
            <p:cNvPr id="5" name="Picture 4">
              <a:extLst>
                <a:ext uri="{FF2B5EF4-FFF2-40B4-BE49-F238E27FC236}">
                  <a16:creationId xmlns:a16="http://schemas.microsoft.com/office/drawing/2014/main" id="{588E6667-8FB5-C3DD-FAF9-58D807440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0057" y="3108842"/>
              <a:ext cx="1943877" cy="1093431"/>
            </a:xfrm>
            <a:prstGeom prst="rect">
              <a:avLst/>
            </a:prstGeom>
          </p:spPr>
        </p:pic>
        <p:sp>
          <p:nvSpPr>
            <p:cNvPr id="6" name="TextBox 5">
              <a:extLst>
                <a:ext uri="{FF2B5EF4-FFF2-40B4-BE49-F238E27FC236}">
                  <a16:creationId xmlns:a16="http://schemas.microsoft.com/office/drawing/2014/main" id="{C6ACFF87-BC53-9FD6-236D-AEA534866B92}"/>
                </a:ext>
              </a:extLst>
            </p:cNvPr>
            <p:cNvSpPr txBox="1"/>
            <p:nvPr/>
          </p:nvSpPr>
          <p:spPr>
            <a:xfrm>
              <a:off x="10532268" y="3509963"/>
              <a:ext cx="226147" cy="307777"/>
            </a:xfrm>
            <a:prstGeom prst="rect">
              <a:avLst/>
            </a:prstGeom>
            <a:noFill/>
          </p:spPr>
          <p:txBody>
            <a:bodyPr wrap="square" rtlCol="0">
              <a:spAutoFit/>
            </a:bodyPr>
            <a:lstStyle/>
            <a:p>
              <a:pPr algn="ctr"/>
              <a:r>
                <a:rPr lang="en-US" sz="1400" dirty="0"/>
                <a:t>9</a:t>
              </a:r>
            </a:p>
          </p:txBody>
        </p:sp>
      </p:grpSp>
      <p:cxnSp>
        <p:nvCxnSpPr>
          <p:cNvPr id="16" name="Straight Connector 15">
            <a:extLst>
              <a:ext uri="{FF2B5EF4-FFF2-40B4-BE49-F238E27FC236}">
                <a16:creationId xmlns:a16="http://schemas.microsoft.com/office/drawing/2014/main" id="{13ED1E03-309A-4AE0-02A3-85C6A62ED007}"/>
              </a:ext>
            </a:extLst>
          </p:cNvPr>
          <p:cNvCxnSpPr/>
          <p:nvPr/>
        </p:nvCxnSpPr>
        <p:spPr>
          <a:xfrm>
            <a:off x="5876925" y="1283564"/>
            <a:ext cx="0" cy="4581178"/>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5E178D0-B621-D52A-3891-EC8735F861E6}"/>
              </a:ext>
            </a:extLst>
          </p:cNvPr>
          <p:cNvSpPr txBox="1"/>
          <p:nvPr/>
        </p:nvSpPr>
        <p:spPr>
          <a:xfrm>
            <a:off x="2333626" y="1202402"/>
            <a:ext cx="1352550" cy="400110"/>
          </a:xfrm>
          <a:prstGeom prst="rect">
            <a:avLst/>
          </a:prstGeom>
          <a:noFill/>
        </p:spPr>
        <p:txBody>
          <a:bodyPr wrap="square" rtlCol="0">
            <a:spAutoFit/>
          </a:bodyPr>
          <a:lstStyle/>
          <a:p>
            <a:pPr algn="ctr"/>
            <a:r>
              <a:rPr lang="en-US" sz="2000" dirty="0">
                <a:solidFill>
                  <a:srgbClr val="FF8AEF"/>
                </a:solidFill>
              </a:rPr>
              <a:t>FRONT</a:t>
            </a:r>
            <a:endParaRPr lang="en-US" dirty="0">
              <a:solidFill>
                <a:srgbClr val="FF8AEF"/>
              </a:solidFill>
            </a:endParaRPr>
          </a:p>
        </p:txBody>
      </p:sp>
      <p:sp>
        <p:nvSpPr>
          <p:cNvPr id="18" name="TextBox 17">
            <a:extLst>
              <a:ext uri="{FF2B5EF4-FFF2-40B4-BE49-F238E27FC236}">
                <a16:creationId xmlns:a16="http://schemas.microsoft.com/office/drawing/2014/main" id="{722975D5-D095-3B7F-C5AC-64DA2DA85FFF}"/>
              </a:ext>
            </a:extLst>
          </p:cNvPr>
          <p:cNvSpPr txBox="1"/>
          <p:nvPr/>
        </p:nvSpPr>
        <p:spPr>
          <a:xfrm>
            <a:off x="8168005" y="1202402"/>
            <a:ext cx="1352550" cy="400110"/>
          </a:xfrm>
          <a:prstGeom prst="rect">
            <a:avLst/>
          </a:prstGeom>
          <a:noFill/>
        </p:spPr>
        <p:txBody>
          <a:bodyPr wrap="square" rtlCol="0">
            <a:spAutoFit/>
          </a:bodyPr>
          <a:lstStyle/>
          <a:p>
            <a:pPr algn="ctr"/>
            <a:r>
              <a:rPr lang="en-US" sz="2000" dirty="0">
                <a:solidFill>
                  <a:srgbClr val="FF8AEF"/>
                </a:solidFill>
              </a:rPr>
              <a:t>REAR</a:t>
            </a:r>
            <a:endParaRPr lang="en-US" dirty="0">
              <a:solidFill>
                <a:srgbClr val="FF8AEF"/>
              </a:solidFill>
            </a:endParaRPr>
          </a:p>
        </p:txBody>
      </p:sp>
      <p:sp>
        <p:nvSpPr>
          <p:cNvPr id="25" name="TextBox 24">
            <a:extLst>
              <a:ext uri="{FF2B5EF4-FFF2-40B4-BE49-F238E27FC236}">
                <a16:creationId xmlns:a16="http://schemas.microsoft.com/office/drawing/2014/main" id="{C10F14DC-F8D1-C3F0-0075-50B7474A83DB}"/>
              </a:ext>
            </a:extLst>
          </p:cNvPr>
          <p:cNvSpPr txBox="1"/>
          <p:nvPr/>
        </p:nvSpPr>
        <p:spPr>
          <a:xfrm>
            <a:off x="544570" y="2281491"/>
            <a:ext cx="2325455" cy="2810351"/>
          </a:xfrm>
          <a:prstGeom prst="flowChartAlternateProcess">
            <a:avLst/>
          </a:prstGeom>
          <a:noFill/>
          <a:ln>
            <a:solidFill>
              <a:srgbClr val="FF0000"/>
            </a:solidFill>
          </a:ln>
        </p:spPr>
        <p:txBody>
          <a:bodyPr wrap="square" rtlCol="0">
            <a:spAutoFit/>
          </a:bodyPr>
          <a:lstStyle/>
          <a:p>
            <a:pPr algn="ctr"/>
            <a:r>
              <a:rPr lang="en-US" dirty="0"/>
              <a:t>The front base contains Medi Me app packs with integrated ML model. The allowance of the 4k vivid display make the person to see clearer. </a:t>
            </a:r>
          </a:p>
        </p:txBody>
      </p:sp>
      <p:sp>
        <p:nvSpPr>
          <p:cNvPr id="29" name="TextBox 28">
            <a:extLst>
              <a:ext uri="{FF2B5EF4-FFF2-40B4-BE49-F238E27FC236}">
                <a16:creationId xmlns:a16="http://schemas.microsoft.com/office/drawing/2014/main" id="{D8FE73FB-6899-1CB9-B44D-8B4BC2134D5D}"/>
              </a:ext>
            </a:extLst>
          </p:cNvPr>
          <p:cNvSpPr txBox="1"/>
          <p:nvPr/>
        </p:nvSpPr>
        <p:spPr>
          <a:xfrm>
            <a:off x="9043377" y="2281491"/>
            <a:ext cx="2325455" cy="2531566"/>
          </a:xfrm>
          <a:prstGeom prst="flowChartAlternateProcess">
            <a:avLst/>
          </a:prstGeom>
          <a:noFill/>
          <a:ln>
            <a:solidFill>
              <a:srgbClr val="FF0000"/>
            </a:solidFill>
          </a:ln>
        </p:spPr>
        <p:txBody>
          <a:bodyPr wrap="square" rtlCol="0">
            <a:spAutoFit/>
          </a:bodyPr>
          <a:lstStyle/>
          <a:p>
            <a:pPr algn="ctr"/>
            <a:r>
              <a:rPr lang="en-US" dirty="0"/>
              <a:t>The rear part of the watch is designed to have the protein detecting chip and three types of lights.</a:t>
            </a:r>
          </a:p>
          <a:p>
            <a:pPr algn="ctr"/>
            <a:r>
              <a:rPr lang="en-US" dirty="0"/>
              <a:t>The red light, green light and invisible light.</a:t>
            </a:r>
          </a:p>
        </p:txBody>
      </p:sp>
      <p:grpSp>
        <p:nvGrpSpPr>
          <p:cNvPr id="37" name="Group 36">
            <a:extLst>
              <a:ext uri="{FF2B5EF4-FFF2-40B4-BE49-F238E27FC236}">
                <a16:creationId xmlns:a16="http://schemas.microsoft.com/office/drawing/2014/main" id="{56997498-A3C7-CB3B-4C14-E2257A770413}"/>
              </a:ext>
            </a:extLst>
          </p:cNvPr>
          <p:cNvGrpSpPr/>
          <p:nvPr/>
        </p:nvGrpSpPr>
        <p:grpSpPr>
          <a:xfrm>
            <a:off x="4510726" y="2497138"/>
            <a:ext cx="5718636" cy="2474872"/>
            <a:chOff x="4510726" y="2497138"/>
            <a:chExt cx="5718636" cy="2474872"/>
          </a:xfrm>
        </p:grpSpPr>
        <p:pic>
          <p:nvPicPr>
            <p:cNvPr id="22" name="Picture 21">
              <a:extLst>
                <a:ext uri="{FF2B5EF4-FFF2-40B4-BE49-F238E27FC236}">
                  <a16:creationId xmlns:a16="http://schemas.microsoft.com/office/drawing/2014/main" id="{36458B90-7D59-F97B-5FEB-0E70EFD14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726" y="2497138"/>
              <a:ext cx="5718636" cy="2474872"/>
            </a:xfrm>
            <a:prstGeom prst="rect">
              <a:avLst/>
            </a:prstGeom>
          </p:spPr>
        </p:pic>
        <p:sp>
          <p:nvSpPr>
            <p:cNvPr id="30" name="Oval 29">
              <a:extLst>
                <a:ext uri="{FF2B5EF4-FFF2-40B4-BE49-F238E27FC236}">
                  <a16:creationId xmlns:a16="http://schemas.microsoft.com/office/drawing/2014/main" id="{B2B3456F-D0CF-2A36-D279-3B64687786BD}"/>
                </a:ext>
              </a:extLst>
            </p:cNvPr>
            <p:cNvSpPr/>
            <p:nvPr/>
          </p:nvSpPr>
          <p:spPr>
            <a:xfrm>
              <a:off x="7133459" y="3734574"/>
              <a:ext cx="69845" cy="65901"/>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837AC23-5053-BAC7-BEC2-03CDCFBC854D}"/>
                </a:ext>
              </a:extLst>
            </p:cNvPr>
            <p:cNvSpPr/>
            <p:nvPr/>
          </p:nvSpPr>
          <p:spPr>
            <a:xfrm>
              <a:off x="7335121" y="3734574"/>
              <a:ext cx="69845" cy="65901"/>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AE32E92-1FB6-9DA3-48E8-D35D11CFA3BE}"/>
                </a:ext>
              </a:extLst>
            </p:cNvPr>
            <p:cNvSpPr/>
            <p:nvPr/>
          </p:nvSpPr>
          <p:spPr>
            <a:xfrm>
              <a:off x="7536783" y="3734574"/>
              <a:ext cx="69845" cy="65901"/>
            </a:xfrm>
            <a:prstGeom prst="ellipse">
              <a:avLst/>
            </a:prstGeom>
            <a:solidFill>
              <a:schemeClr val="tx1"/>
            </a:solid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4548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213BEA4-5AF1-4BBB-8ED8-22A8B38BBB93}">
  <we:reference id="wa200005107" version="1.1.0.0" store="en-US" storeType="OMEX"/>
  <we:alternateReferences>
    <we:reference id="wa200005107" version="1.1.0.0" store="wa2000051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C815EFC-C586-40F8-873B-FDBE404892C6}">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2020</TotalTime>
  <Words>1327</Words>
  <Application>Microsoft Office PowerPoint</Application>
  <PresentationFormat>Widescreen</PresentationFormat>
  <Paragraphs>173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Poor Richard</vt:lpstr>
      <vt:lpstr>Office Theme</vt:lpstr>
      <vt:lpstr>PowerPoint Presentation</vt:lpstr>
      <vt:lpstr>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ANALYSIS</vt:lpstr>
      <vt:lpstr>PowerPoint Presentation</vt:lpstr>
      <vt:lpstr>FUTURE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 Krishnan</dc:creator>
  <cp:lastModifiedBy>Hari Krishnan</cp:lastModifiedBy>
  <cp:revision>38</cp:revision>
  <dcterms:created xsi:type="dcterms:W3CDTF">2024-12-31T06:26:04Z</dcterms:created>
  <dcterms:modified xsi:type="dcterms:W3CDTF">2025-02-23T06:58:38Z</dcterms:modified>
</cp:coreProperties>
</file>